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298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8F2C0-094F-44C4-B8AB-846541354F7E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1254D-7FAA-4979-B4FD-4350EE8AA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24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254D-7FAA-4979-B4FD-4350EE8AA5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48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254D-7FAA-4979-B4FD-4350EE8AA5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4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254D-7FAA-4979-B4FD-4350EE8AA5A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34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E3C18F8-A9FE-45B5-95A7-D7D25971433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6317440-94EE-4F76-B349-24D4E1CB37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5930" y="4157007"/>
            <a:ext cx="3620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вступает в силу с 01.07.2020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103948" y="2674080"/>
            <a:ext cx="1224136" cy="1364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287910" y="5373216"/>
            <a:ext cx="6805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Кузнецова Светлана Сергеевна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главный специалист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отдела развития жилищного хозяйства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министерства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жилищно-коммунального хозяйства Ростовской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19675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РФ ОТ 29.06.2020 № 950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НЕКОТОРЫЕ АКТЫ ПРАВИТЕЛЬСТВА РОССИЙСКОЙ ФЕДЕРАЦИИ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ВОПРОСАМ СОВЕРШЕНСТВОВАНИЯ ОРГАНИЗАЦИИ УЧЕТА ЭЛЕКТРИЧЕСКОЙ ЭНЕРГИИ»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653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ИКУ обязан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ж) принимать от потребителей показания ИПУ, в том числе способами, допускающими возможность удаленной передачи сведений о показаниях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(телефон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ГИС ЖКХ, Интернет и др.), и использовать показания, полученные не позднее 25-го числа расчетного месяца, при расчете размера платы за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за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 расчетный период, за который были сняты показания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если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не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 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проводить проверки состояния указанных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ИПУ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подключенных 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по снятию показаний с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возлагается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поставщика, который является владельцем соответствующей интеллектуальной системы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предоставление показаний таких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осуществляется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предусмотренном Правилами предоставления доступа к минимальному набору функций интеллектуальных систем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уведомлять потребителей не реже 1 раза в квартал путем указания в платежных документах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последствиях </a:t>
            </a:r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потребителем гарантирующего поставщика (сетевой организации - в 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ЖД)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установки и ввода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иного оборудования, в том числе необходимого для присоединения такого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разделом VII Правил; 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уведомлять потребителя о присоединении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ОДПУ/ИПУ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начале предоставления показаний указанных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посредством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 системы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Program Files\Microsoft Office\MEDIA\CAGCAT10\j023531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96" y="5949280"/>
            <a:ext cx="942753" cy="9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75"/>
            <a:ext cx="571881" cy="4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0572" y="9525"/>
            <a:ext cx="571881" cy="4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обязан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п) предоставить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потребителю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последствиях </a:t>
            </a:r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гарантирующего поставщика (сетевой организации в 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ЖД) для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установки, ввода в эксплуатацию, поверки, технического обслуживания и присоединения 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расположенного в таком помещении, в случаях, предусмотренных разделом VII Правил; 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обеспечить установку и ввод в эксплуатацию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установку и ввод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которых выполнение указанных мероприятий возложено на гарантирующего поставщика; </a:t>
            </a:r>
          </a:p>
          <a:p>
            <a:pPr algn="ctr"/>
            <a:endParaRPr lang="ru-RU" sz="16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т(1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обеспечивать допуск гарантирующих поставщиков и сетевых организаций к местам установки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 реализации их обязанностей по установке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случаях, предусмотренных п.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80(1)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Правил, а также предоставлять документацию, предусмотренную </a:t>
            </a:r>
            <a:r>
              <a:rPr lang="ru-RU" sz="1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«г(1)» п. 18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 124; 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осуществлять по заявлению потребителя,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предусмотренных п. 80(1) Правил случаев, когда обязанность по установке и вводу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возложена на гарантирующего поставщика (сетевую организацию - в 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ЖД),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эксплуатацию установленного ИПУ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приступить к осуществлению расчетов размера платы за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исходя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показаний введенного в эксплуатацию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установленного гарантирующим поставщиком (сетевой организацией - в 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ЖД)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предусмотренных п. 80(1) Правил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09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43" y="-27383"/>
            <a:ext cx="598082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598082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021288"/>
            <a:ext cx="800576" cy="7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31(1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УО, ТСЖ, ЖСК обязаны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sz="1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 наличии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 снимать показания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с 23-го по 25-е число текущего месяца и не позднее 26-го числа текущего месяца направлять полученные показания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РСО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подключенных 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по снятию показаний с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возлагается на владельца соответствующей интеллектуальной системы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предоставление показаний таких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осуществляется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предусмотренном Правилами предоставления доступа к минимальному набору функций интеллектуальных систем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е) предоставлять РСО ежемесячно, не позднее 26-го числа текущего месяца, показания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отношении ИПУ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подключенных 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по снятию показаний с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возлагается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владельца интеллектуальной системы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предоставление показаний таких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осуществляется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предусмотренном Правилами предоставления доступа к минимальному набору функций интеллектуальных систем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ЭЭ;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обеспечить установку и ввод в эксплуатацию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ОПУ,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исключением случаев установки и ввода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которых выполнение указанных мероприятий возложено на гарантирующего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поставщика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" y="23453"/>
            <a:ext cx="383176" cy="5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824" y="0"/>
            <a:ext cx="383176" cy="5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5826" y="5774806"/>
            <a:ext cx="677898" cy="10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32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право: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требовать допуска в заранее согласованное с потребителем время, но не чаще 1 раза в 3 месяца, в занимаемое потребителем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представителей ИКУ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том числе работников аварийных служб) для осмотра технического и санитарного состояния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ВКО,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выполнения необходимых ремонтных работ и проверки устранения недостатков предоставления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-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мере необходимости, а для ликвидации аварий - в любое время, </a:t>
            </a: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требовать допуска гарантирующего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поставщика, когда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по установке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возложена на гарантирующего поставщика, сетевую организацию;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осуществлять не чаще 1 раза в 3 месяца проверку достоверности передаваемых потребителем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сведений о показаниях ИПУ, распределителей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проверку состояния указанных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(не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чаще 1 раза в месяц в случае установки указанных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вне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помещений и домовладений в месте, доступ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которому может быть осуществлен без присутствия потребителя, и в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НЖП),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установленный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присоединен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355468" y="325649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468" y="764704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3068960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245"/>
            <a:ext cx="782726" cy="5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6904" y="36927"/>
            <a:ext cx="782726" cy="5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2715" y="5949280"/>
            <a:ext cx="117128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tv-mig.ru/upload/iblock/69b/69b332161818fd10afdd68aa0a2f2a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99" y="5047901"/>
            <a:ext cx="2798709" cy="153497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32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право: </a:t>
            </a: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г(1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устанавливать при вводе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эксплуатацию/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последующих плановых (внеплановых) проверках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на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ХВ и ГВ, ТЭ контрольные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пломбы и индикаторы антимагнитных пломб, а также пломбы и устройства, позволяющие фиксировать факт несанкционированного вмешательства в работу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обязанность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установке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возложена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поставщика, сетевую организацию. При согласовании с лицом, ответственным за установку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ИКУ вправе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устанавливать конструкции, защищающие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от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несанкционированного вмешательства в его работу;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приостанавливать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ограничивать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подачу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потребителю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с использованием соответствующих функций интеллектуальной системы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ЭЭ; 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е(2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осуществлять установку и ввод в эксплуатацию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МКД, собственники помещений в которых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обязанность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оснащению МКД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ХВ, ГВ, ЭЭ, ТЭ и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не оснащены такими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которых выполнение указанных мероприятий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возложено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/сетевую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организацию; 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е(4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принимать участие во вводе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 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случаях, когда обязанность по установке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возложена на гарантирующего поставщика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/сетевую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организацию; </a:t>
            </a:r>
          </a:p>
        </p:txBody>
      </p:sp>
      <p:pic>
        <p:nvPicPr>
          <p:cNvPr id="7170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" y="620688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" y="2924944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5" y="3789040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" y="4941168"/>
            <a:ext cx="58564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0" y="1"/>
            <a:ext cx="74373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4766" y="1"/>
            <a:ext cx="74373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6416" y="6165304"/>
            <a:ext cx="74373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4355976" y="274340"/>
            <a:ext cx="432048" cy="27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355976" y="761281"/>
            <a:ext cx="432048" cy="27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33</a:t>
            </a:r>
          </a:p>
          <a:p>
            <a:pPr algn="ctr"/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право: </a:t>
            </a:r>
            <a:endParaRPr lang="ru-RU" sz="17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принимать решение об установке </a:t>
            </a:r>
            <a:r>
              <a:rPr lang="ru-RU" sz="17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 и </a:t>
            </a:r>
            <a:r>
              <a:rPr lang="ru-RU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обращаться за выполнением действий по установке такого </a:t>
            </a:r>
            <a:r>
              <a:rPr lang="ru-RU" sz="17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к </a:t>
            </a:r>
            <a:r>
              <a:rPr lang="ru-RU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лицам, осуществляющим соответствующий вид деятельности, </a:t>
            </a:r>
          </a:p>
          <a:p>
            <a:pPr algn="ctr"/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которых выполнение указанных мероприятий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возложено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сетевую организацию;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требовать от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совершения действий по вводу в эксплуатацию установленного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потребителем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привлеченным им лицом ИПУ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даже если такой 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по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функциональным возможностям отличается от 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которым оснащен МКД, не позднее месяца, следующего за днем его установки, а также требовать осуществления расчетов размера платы за 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исходя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показаний 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начиная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1-го числа месяца, следующего за месяцем ввода 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эксплуатацию,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организации учета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п. 80(1) Правил;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требовать от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совершения действий по техническому обслуживанию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 и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распределителей в случае, когда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 на себя такую обязанность по договору, содержащему положения о предоставлении </a:t>
            </a:r>
            <a:r>
              <a:rPr lang="ru-RU" sz="1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КУ,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установки и ввода в эксплуатацию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которых выполнение указанных мероприятий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возложено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 </a:t>
            </a:r>
            <a:r>
              <a:rPr lang="ru-RU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/сетевую </a:t>
            </a:r>
            <a:r>
              <a:rPr lang="ru-RU" sz="1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организацию;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8194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914858" cy="7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0"/>
            <a:ext cx="914858" cy="7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33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право: 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к(1)) при наличии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 ежемесячно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снимать его показания и передавать полученные показания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25-го числа текущего расчетного периода,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когда установленный и введенный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присоединен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ЭЭ;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33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право: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к(6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требовать от гарантирующего поставщика, сетевой организации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совершения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действий по оснащению помещения в МКД,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 ИПУ 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вводу их в эксплуатацию, а также их поверке, замене и техническому обслуживанию;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к(7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требовать от гарантирующего поставщика, сетевой организации в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когда обязанность по установке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возложена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указанные организации, проверки состояния ИПУ в срок, не превышающий: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рабочих дней со дня получения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потребителя заявления о необходимости проведения такой проверки в отношении его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случае, когда ИКУ является гарантирующий поставщик и указанный ПУ установлен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им;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рабочих дней со дня получения гарантирующим поставщиком (сетевой организацией) заявления потребителя от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 уведомить потребителя, направившего такое заявление, о его переадресации гарантирующему поставщику (сетевой организации), при этом указанное заявление должно быть переадресовано не позднее одного рабочего дня со дня его получения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4" y="0"/>
            <a:ext cx="782727" cy="5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2292" y="2972"/>
            <a:ext cx="782727" cy="5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5634" y="6381328"/>
            <a:ext cx="628365" cy="4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 34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обязан: </a:t>
            </a:r>
            <a:endParaRPr lang="ru-RU" sz="1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в целях учета потребленных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использовать ОПУ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ИПУ, распределители утвержденного типа, соответствующие требованиям законодательства РФ об обеспечении единства измерений, требованиям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раздела VII Правил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прошедшие поверку;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г(1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в целях учета потребленных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использовать ОПУ,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установленные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ИКУ/иной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организацией, которая в соответствии с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«Об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энергосбережении»,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«Об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электроэнергетике»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обязана осуществить оснащение МКД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ХВ, ГВ, ЭЭ и ТЭ в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случае, если собственниками помещений в МКД не исполнена установленная законодательством РФ обязанность по оснащению МКД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г(2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сохранять установленные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гарантирующим поставщиком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сетевой организацией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вводе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последующих плановых (внеплановых) проверках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на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ХВ и ГВ, ТЭ контрольные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пломбы и индикаторы антимагнитных пломб, а также пломбы и устройства, позволяющие фиксировать факт несанкционированного вмешательства в работу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конструкции, защищающие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несанкционированного вмешательства в его работу;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42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0" y="8275"/>
            <a:ext cx="979811" cy="7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4189" y="0"/>
            <a:ext cx="979811" cy="7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fb.ru/misc/i/gallery/41272/1634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36" y="5262979"/>
            <a:ext cx="3187179" cy="147994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7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34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обязан: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допускать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ЖП/ЖД для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снятия показаний ИПУ и распределителей, проверки их состояния, факта их наличия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отсутствия, а также достоверности переданных потребителем исполнителю сведений о показаниях таких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распределителей в заранее согласованное в порядке, указанном в П. 85 Правил, время, но не чаще 1 раза в 3 месяца,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если установленный и введенный в эксплуатацию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присоединен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ж(1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допускать представителей гарантирующего поставщика, сетевой организации в занимаемое помещение в МКД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ЖД для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установки, ввода в эксплуатацию, поверки, обслуживания и проверки состояния ИПУ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присоединения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к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 системе учета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обеспечивать сохранность указанных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со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дня подписания акта о вводе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эксплуатацию;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20563" y="38610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35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вправе: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самовольно нарушать пломбы на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местах их подключения (крепления)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/конструкции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защищающие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от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несанкционированного вмешательства в его работу,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демонтировать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осуществлять несанкционированное вмешательство в работу указанных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в работу оборудования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программных средств, входящих в состав интеллектуальной системы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использовать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устройства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программные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средства, позволяющие искажать показания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339419" y="527001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99409" y="4437112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69" y="12423"/>
            <a:ext cx="683768" cy="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72" y="6162973"/>
            <a:ext cx="683768" cy="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28" y="12423"/>
            <a:ext cx="683768" cy="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6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 39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расчете размера платы за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применению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подлежит </a:t>
            </a: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двухставочный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дифференцированный по зонам суток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(цена), то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расчета постоянной составляющей платы обязан рассчитать в порядке согласно приложению N 2 приходящееся на каждое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в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 количество единиц той постоянной величины (мощность, нагрузка и т.д.), которая установлена законодательством РФ о государственном регулировании тарифов для расчета постоянной составляющей платы.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42088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42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огда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по установке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возложена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поставщика, сетевую организацию,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указанные повышающие коэффициенты не применяются.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37890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УТРАТИЛ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СИЛУ -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абзац 2 пункта 44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Начисления за ОДН при НСУ, если способ управления не выбран/ не реализован больше не ограничены Н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83968" y="404664"/>
            <a:ext cx="53955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06888" y="2774498"/>
            <a:ext cx="53955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151065" y="4074170"/>
            <a:ext cx="53955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7689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8790" y="0"/>
            <a:ext cx="7689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6661" y="6162600"/>
            <a:ext cx="7689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uxury-house.org/wp-content/uploads/wx1080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86424"/>
            <a:ext cx="2569986" cy="1751398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794" y="44624"/>
            <a:ext cx="864096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Правила 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содержания общего имущества </a:t>
            </a: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(ПП 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РФ № 491) 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76672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7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</a:t>
            </a: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включается </a:t>
            </a:r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учета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ОПУ,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обеспечивающие возможность их присоединения к интеллектуальным системам учета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по приобретению, установке, замене, допуску в эксплуатацию, а также последующей эксплуатации которых возлагается на гарантирующих поставщиков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электроэнергетике». 	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283968" y="836712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19042" y="1340768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30849" y="1902316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512" y="364502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10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 содержаться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состоянии,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подразумевающем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установки и ввода в эксплуатацию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ОПУ,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их надлежащей эксплуатации (осмотры, техническое обслуживание, поверка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т.д.) </a:t>
            </a:r>
          </a:p>
          <a:p>
            <a:pPr algn="ctr"/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исключением случаев, когда обязанность по установке и вводу в эксплуатацию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возложена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гарантирующего поставщика в соответствии с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«Об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электроэнергетике».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30849" y="4005064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283968" y="5373216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t-i.ru/media/cache/61/43/6143dfb9c8c601d038e532dda42a9e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8" y="478185"/>
            <a:ext cx="1951367" cy="156814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blast45.ru/uploads/publications/images/1225/big/2bd859baf4bef9dadc8a21af84f65e1b8ec79a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26" y="461606"/>
            <a:ext cx="2535561" cy="15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59</a:t>
            </a:r>
          </a:p>
          <a:p>
            <a:pPr algn="ctr"/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 за </a:t>
            </a:r>
            <a:r>
              <a:rPr lang="ru-RU" sz="13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КУ,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предоставленную потребителю в </a:t>
            </a:r>
            <a:r>
              <a:rPr lang="ru-RU" sz="13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за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расчетный период, определяется исходя из рассчитанного среднемесячного объема потребления </a:t>
            </a:r>
            <a:r>
              <a:rPr lang="ru-RU" sz="13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 потребителем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определенного по показаниям ИПУ за период не менее 6 </a:t>
            </a:r>
            <a:r>
              <a:rPr lang="ru-RU" sz="13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месяцев,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если период работы </a:t>
            </a:r>
            <a:r>
              <a:rPr lang="ru-RU" sz="13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составил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 6 месяцев, - то за фактический период работы прибора учета, но не менее 3 </a:t>
            </a:r>
            <a:r>
              <a:rPr lang="ru-RU" sz="13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месяцев, </a:t>
            </a:r>
            <a:r>
              <a:rPr lang="ru-RU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следующих случаях и за указанные расчетные периоды: </a:t>
            </a:r>
          </a:p>
          <a:p>
            <a:pPr algn="ctr"/>
            <a:endParaRPr lang="ru-RU" sz="13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выхода из строя </a:t>
            </a:r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утраты ранее введенного в эксплуатацию ИПУ </a:t>
            </a:r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истечения срока его эксплуатации, определяемого периодом времени до очередной поверки, - начиная с даты, когда наступили указанные события, а если дату установить невозможно, - то начиная с расчетного периода, в котором наступили указанные события, до даты, когда был возобновлен учет </a:t>
            </a:r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 путем </a:t>
            </a:r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введения в эксплуатацию соответствующего установленным требованиям индивидуального, общего (квартирного), комнатного </a:t>
            </a:r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не более 3 расчетных периодов подряд для </a:t>
            </a:r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и </a:t>
            </a:r>
            <a:r>
              <a:rPr lang="ru-RU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2 расчетных периодов подряд для </a:t>
            </a:r>
            <a:r>
              <a:rPr lang="ru-RU" sz="13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исключением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предусмотренных п. 80(1) Правил случаях); </a:t>
            </a:r>
          </a:p>
          <a:p>
            <a:pPr algn="ctr"/>
            <a:endParaRPr lang="ru-RU" sz="13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непредставления потребителем показаний ИПУ за расчетный период в сроки, установленные Правилами, </a:t>
            </a:r>
            <a:r>
              <a:rPr lang="ru-RU" sz="13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договором, содержащим положения о предоставлении </a:t>
            </a:r>
            <a:r>
              <a:rPr lang="ru-RU" sz="13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КУ, /решением ОСС помещений </a:t>
            </a:r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МКД, - начиная с расчетного периода, за который потребителем не представлены показания </a:t>
            </a:r>
            <a:r>
              <a:rPr lang="ru-RU" sz="13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до </a:t>
            </a:r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расчетного периода (включительно), за который потребитель представил </a:t>
            </a:r>
            <a:r>
              <a:rPr lang="ru-RU" sz="13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показания </a:t>
            </a:r>
            <a:r>
              <a:rPr lang="ru-RU" sz="13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не более 3 расчетных периодов подряд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исключением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ЭСН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предусмотренных п. 80(1) Правил случаях); </a:t>
            </a:r>
          </a:p>
          <a:p>
            <a:pPr algn="ctr"/>
            <a:endParaRPr lang="ru-RU" sz="13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отношении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предусмотренных разделом VII Правил случаях, когда обязанность по установке ИПУ возлагается на гарантирующего поставщика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выхода из строя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утраты ранее введенного в эксплуатацию ИПУ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истечения срока его эксплуатации, определяемого периодом времени до очередной поверки,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непредставления показаний такого прибора учета за расчетный период в сроки, установленные Правилами, </a:t>
            </a:r>
          </a:p>
          <a:p>
            <a:pPr algn="ctr"/>
            <a:endParaRPr lang="ru-RU" sz="13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даты, когда наступили указанные события, а если дату установить невозможно, то начиная с расчетного периода, в котором наступили указанные события, до даты, когда был возобновлен учет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 путем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введения в эксплуатацию соответствующего установленным требованиям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</a:t>
            </a:r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427984" y="1196752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64360" y="2803580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4005064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427984" y="5229200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836" y="5877272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2908" y="0"/>
            <a:ext cx="9429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60(3)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двукратного </a:t>
            </a:r>
            <a:r>
              <a:rPr lang="ru-RU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потребителем в занимаемое им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представителей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гарантирующего поставщика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общих (квартирных)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ввода их в эксплуатацию, проверки состояния установленных и введенных в эксплуатацию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для проведения работ по обслуживанию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подключения к интеллектуальной системе учета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 рассчитывается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исходя из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 к стоимости повышающего коэффициента, величина которого принимается равной 1,5, начиная с расчетного периода, когда гарантирующим поставщиком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 повторный акт об отказе в допуске к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месту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12" y="328498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80</a:t>
            </a: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01.01.2022 допуску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эксплуатацию подлежат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ОПУ, ИПУ 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соответствующие Правилам предоставления доступа к минимальному набору функций интеллектуальных систем учета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399410" y="260648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3573016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99410" y="1767880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://clipart-library.com/new_gallery/186-1861492_vector-illustration-of-house-with-anthropomorphic-cartoon-hus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33" y="4509119"/>
            <a:ext cx="2134811" cy="180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thumbs.dreamstime.com/z/%D1%81%D1%82%D1%80%D0%B0%D0%BD%D0%B8%D1%86%D0%B0-%D0%B4%D0%BE%D0%BC%D0%B0-%D0%BA%D1%80%D0%B0%D1%81%D1%8F-%D0%B4%D0%BB%D1%8F-%D0%B4%D0%B5%D1%82%D0%B5%D0%B9-%D0%BA%D0%BD%D0%B8%D0%B6%D0%BA%D0%B0-%D1%80%D0%B0%D1%81%D0%BA%D1%80%D0%B0%D1%81%D0%BA%D0%B0-%D0%B2%D0%B7%D1%80%D0%BE%D1%81%D0%BB%D0%BE%D0%B3%D0%BE-%D0%B8-%D0%B1%D0%BE%D0%BB%D0%B5%D0%B5-1502089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2"/>
          <a:stretch/>
        </p:blipFill>
        <p:spPr bwMode="auto">
          <a:xfrm>
            <a:off x="6801642" y="4509119"/>
            <a:ext cx="2162846" cy="21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forex-images.mt5.com/humor/348cc55cd36cecfcb0a4a9ba2ba6db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80381"/>
            <a:ext cx="2055528" cy="198101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82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обязан: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проводить проверки состояния установленных и введенных в эксплуатацию ИПУ </a:t>
            </a:r>
            <a:r>
              <a:rPr lang="ru-RU" sz="1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распределителей, факта их наличия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отсутствия,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если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установлен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01.07.2020. 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</a:t>
            </a:r>
            <a:r>
              <a:rPr lang="ru-RU" sz="16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01.07.2020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таких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проводятся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гарантирующим поставщиком, сетевой организацией;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проводить проверки достоверности представленных потребителями сведений о показаниях ИПУ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распределителей путем сверки их с показаниями соответствующего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на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 проверки (в случаях, когда снятие показаний осуществляют потребители),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до присоединения к интеллектуальной системе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предусмотренном Правилами предоставления доступа к минимальному набору функций интеллектуальных систем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ПУ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установленного гарантирующим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поставщиком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319972" y="332656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976" y="83671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s://cache3.youla.io/files/images/360_360/5c/e1/5ce1c8bc76bdc21e406b85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08" y="4031873"/>
            <a:ext cx="2420888" cy="24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res.cloudinary.com/aem/image/upload/v1488493846/howto/kak-podklyuchit-schetchik-elektroenergii/kak-podklyuchit-schetchik-elektroenergii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31873"/>
            <a:ext cx="2592288" cy="264837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img.improuse.com/2/safe_image.php?d=AQDpVSaaslr-9yI1&amp;url=https%3A%2F%2Fcdn.lifehacker.ru%2Fwp-content%2Fuploads%2F2016%2F11%2Felecticity_1511876502-1024x512.jpg&amp;_nc_hash=AQAzL02Cp5ezg2w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559" y="4417637"/>
            <a:ext cx="3465649" cy="1876841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 80(1)</a:t>
            </a: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и эксплуатация ИПУ ЭЭ в МКД, а также эксплуатация ОПУ, за исключением случаев организации учета ЭЭ в НЖП МКД, ЭСН которых осуществляется без использования ОИ, осуществляются гарантирующим поставщиком в соответствии с законодательством РФ об электроэнергетике с учетом Правил</a:t>
            </a: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 потребляемой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подлежат использованию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класса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точности, соответствующего требованиям Правил предоставления доступа к минимальному набору функций интеллектуальных систем учета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31.12.2021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допускается установка гарантирующими поставщиками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реализующих в полном объеме функции, предусмотренные требованиями Правил предоставления доступа к минимальному набору функций интеллектуальных систем учета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3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поверенные приборы, не соответствующие требованиям, указанным в настоящем пункте, могут быть использованы вплоть до истечения срока эксплуатации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выхода таких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из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 или их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утраты</a:t>
            </a:r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в МКД,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 обязан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сохранность и целостность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включая пломбы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знаки визуального контроля, а также иного оборудования, входящего в состав интеллектуальной системы учета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установленного внутри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такого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нести перед гарантирующим поставщиком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сетевой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организацией ответственность за убытки, причиненные неисполнением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этой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обязанности. </a:t>
            </a: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Гарантирующие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поставщики обязаны обеспечить сохранность и целостность ИПУ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ими в отношении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и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находящихся вне границ таких помещений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МКД, ЭСН которых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с использованием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в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МКД. </a:t>
            </a: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Собственники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(пользователи)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МКД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ответственные за содержание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МКД, не вправе по своему усмотрению демонтировать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ограничивать к ним доступ, вмешиваться в работу каналов удаленного сбора, обработки и передачи показаний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любой иной форме препятствовать их использованию для обеспечения и осуществления контроля коммерческого учета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проведению проверок целостности и корректности работы таких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endParaRPr lang="ru-RU" sz="13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5778" y="6237310"/>
            <a:ext cx="736423" cy="6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1880" y="836712"/>
            <a:ext cx="51260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1720" y="1556792"/>
            <a:ext cx="51260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2398254"/>
            <a:ext cx="368592" cy="31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9872" y="3031019"/>
            <a:ext cx="440600" cy="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4221088"/>
            <a:ext cx="440600" cy="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5013176"/>
            <a:ext cx="440600" cy="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0297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80(2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в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 должна быть осуществлена гарантирующим поставщиком не позднее 6 месяцев: </a:t>
            </a: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даты истечения интервала между поверками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срока эксплуатации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соответствующая дата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установлена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договоре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энергоснабжения; </a:t>
            </a:r>
            <a:endParaRPr lang="ru-RU" sz="1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даты получения обращения потребителя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/ИКУ,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обращение потребителя поступило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истечении интервала между поверками, срока эксплуатации, о выходе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из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 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неисправности; </a:t>
            </a: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даты выявления истечения срока интервала между поверками, срока эксплуатации, неисправности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ходе проведения его проверки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даты получения обращения от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проверки проводились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ИКУ. </a:t>
            </a:r>
            <a:endParaRPr lang="ru-RU" sz="1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нарушения гарантирующим поставщиком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установке, замене и допуску к эксплуатации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стоимость КУ по ЭСН,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предоставляемых потребителю, в отношении которого нарушены соответствующие обязанности, снижается на величину, равную 20% стоимости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 за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месяц со дня получения претензии от потребителя, в том числе через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даты ввода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</a:t>
            </a:r>
            <a:endParaRPr lang="ru-RU" sz="14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4-го месяца со дня получения претензии от потребителя о неисполнении соответствующих обязанностей гарантирующим поставщиком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сетевой организацией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величина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снижения стоимости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 составляет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40 % стоимости таких услуг вплоть до даты ввода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эксплуатацию. </a:t>
            </a: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не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применяется и не учитывается при расчете стоимости услуг по передаче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договору на оказание таких услуг, стоимости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договору энергоснабжения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случае, если гарантирующий поставщик или сетевая организация не были допущены до мест установки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</a:t>
            </a:r>
            <a:endParaRPr lang="ru-RU" sz="1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13321"/>
            <a:ext cx="647899" cy="6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449908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962" y="1124744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88840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8711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57192"/>
            <a:ext cx="476349" cy="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37792"/>
            <a:ext cx="9144000" cy="605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</a:t>
            </a:r>
          </a:p>
          <a:p>
            <a:pPr algn="ctr"/>
            <a:r>
              <a:rPr lang="ru-RU" sz="15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</a:t>
            </a:r>
            <a:r>
              <a:rPr lang="ru-RU" sz="15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ПУ, </a:t>
            </a:r>
            <a:r>
              <a:rPr lang="ru-RU" sz="15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установленных </a:t>
            </a:r>
            <a:r>
              <a:rPr lang="ru-RU" sz="15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sz="15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эксплуатацию, их надлежащая техническая эксплуатация, сохранность и своевременная замена должны быть обеспечены собственником </a:t>
            </a:r>
            <a:r>
              <a:rPr lang="ru-RU" sz="15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ЖП/НЖП,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Правил. </a:t>
            </a:r>
          </a:p>
          <a:p>
            <a:pPr algn="ctr"/>
            <a:r>
              <a:rPr lang="ru-RU" sz="15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установленного </a:t>
            </a:r>
            <a:r>
              <a:rPr lang="ru-RU" sz="15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5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осуществляется ИКУ </a:t>
            </a:r>
            <a:r>
              <a:rPr lang="ru-RU" sz="15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на основании заявки собственника </a:t>
            </a:r>
            <a:r>
              <a:rPr lang="ru-RU" sz="15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ЖП/НЖП, </a:t>
            </a:r>
            <a:r>
              <a:rPr lang="ru-RU" sz="15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поданной </a:t>
            </a:r>
            <a:r>
              <a:rPr lang="ru-RU" sz="15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5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Правил. </a:t>
            </a:r>
          </a:p>
          <a:p>
            <a:pPr algn="ctr"/>
            <a:endParaRPr lang="ru-RU" sz="155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случаях, предусмотренных п. 80(1) Правил, ввод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осуществляется гарантирующим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поставщиком, при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потребитель и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 принять участие во вводе такого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по их желанию. В случае установки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потребитель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 принять участие во вводе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эксплуатацию </a:t>
            </a:r>
            <a:endParaRPr lang="ru-RU" sz="155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5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случаях, предусмотренных п. 80(1) Правил, гарантирующий поставщик направляет исполнителю и потребителю уведомление о дате и времени ввода прибора учета э/энергии в эксплуатацию. </a:t>
            </a:r>
          </a:p>
          <a:p>
            <a:pPr algn="ctr"/>
            <a:endParaRPr lang="ru-RU" sz="1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Установленный ПУ должен </a:t>
            </a: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введен в эксплуатацию не позднее месяца, следующего за датой его установки. При этом </a:t>
            </a: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обязан </a:t>
            </a: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1-го числа месяца, следующего за месяцем ввода </a:t>
            </a: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эксплуатацию, осуществлять расчет размера платы за соответствующий вид </a:t>
            </a: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исходя </a:t>
            </a: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показаний введенного в эксплуатацию прибора учета. </a:t>
            </a:r>
            <a:endParaRPr lang="ru-RU" sz="155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55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случаях, предусмотренных п. 80(1) Правил, </a:t>
            </a:r>
            <a:r>
              <a:rPr lang="ru-RU" sz="15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вводится </a:t>
            </a:r>
            <a:r>
              <a:rPr lang="ru-RU" sz="15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эксплуатацию не позднее месяца со дня его установки. </a:t>
            </a:r>
            <a:r>
              <a:rPr lang="ru-RU" sz="1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843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432048" cy="6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942" y="5949280"/>
            <a:ext cx="504056" cy="7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239" y="37792"/>
            <a:ext cx="504056" cy="7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4624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81(1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и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вправе согласовать с гарантирующим поставщиком иные дату и время ввода в эксплуатацию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направив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гарантирующему поставщику в течение 3 рабочих дней со дня получения уведомления от гарантирующего поставщика. </a:t>
            </a:r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если для установки и ввода в эксплуатацию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для его присоединения к интеллектуальной системе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требуется допуск в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</a:t>
            </a:r>
            <a:r>
              <a:rPr lang="ru-RU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НЖПв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МКД, </a:t>
            </a:r>
            <a:endParaRPr lang="ru-RU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 обеспечить допуск гарантирующему поставщику в такое помещение в согласованный срок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427984" y="332656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268760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3429000"/>
            <a:ext cx="54006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http://i.mycdn.me/i?r=AzEPZsRbOZEKgBhR0XGMT1Rkiyam-mgcYSAmT3IK38-5Kq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28" y="4303723"/>
            <a:ext cx="2998208" cy="235015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ds04.infourok.ru/uploads/ex/0d2c/00094873-b3b6624a/img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6500" r="19006"/>
          <a:stretch/>
        </p:blipFill>
        <p:spPr bwMode="auto">
          <a:xfrm>
            <a:off x="611560" y="4321979"/>
            <a:ext cx="2376264" cy="2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cordismed.ru/image/catalog/blog_service/cordis-pre-dia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60" y="4321978"/>
            <a:ext cx="2331902" cy="23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81(2)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ИКУ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явился в предложенные в заявке дату и время для осуществления ввода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эксплуатацию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 в случаях, предусмотренных п. 80(1) Правил, потребитель и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не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явились в указанные в уведомлении дату и время),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предложенные </a:t>
            </a:r>
            <a:r>
              <a:rPr lang="ru-RU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и время были позднее сроков, установленных п. 81(1) Правил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потребитель и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согласовали с гарантирующим поставщиком иные дату и время проведения ввода в эксплуатацию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ЭЭ),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считается введенным в эксплуатацию с даты направления в адрес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заявки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отвечающей требованиям, установленным п. 81 Правил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с даты, указанной в уведомлении), </a:t>
            </a:r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этой даты его показания учитываются при определении объема потребления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187624" y="1268760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6516216" y="2636912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2555776" y="4005064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http://prozkh.ru/wp-content/uploads/2020/01/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23" y="5078312"/>
            <a:ext cx="3329658" cy="1664829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24701" r="39760" b="24114"/>
          <a:stretch/>
        </p:blipFill>
        <p:spPr bwMode="auto">
          <a:xfrm>
            <a:off x="323528" y="5078313"/>
            <a:ext cx="2101229" cy="144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ttps://thumbs.dreamstime.com/b/%D1%81%D1%87%D0%B5%D1%82%D1%87%D0%B8%D0%BA-31894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65" y="4895811"/>
            <a:ext cx="1709467" cy="181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81(3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выполнения монтажа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 ИКУ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эксплуатацию осуществляется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путем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оформления и подписания акта ввода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эксплуатацию, предусмотренного п. 81(6) Правил,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1916832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81(6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проверки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ИКУ,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гарантирующий поставщик, сетевая организация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оформляют акт ввода </a:t>
            </a: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эксплуатацию, в котором указываются: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характеристики соответствия пломб </a:t>
            </a:r>
            <a:r>
              <a:rPr lang="ru-RU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поверителя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оттиску в свидетельстве о поверке и (или) записи в паспорте (формуляре) средства измерений и место установки контрольных пломб и знаков визуального контроля, установленных на день начала проверки, а также вновь установленных (если они менялись в ходе проверки);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результат проверки;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информация о присоединении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к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 системе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404664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355976" y="227687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480942" y="335699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577333" y="5085184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577333" y="5589240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" y="28643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3713" y="28643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7" y="1606878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14" y="3047038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939083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97" y="5143897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783" y="6188421"/>
            <a:ext cx="840287" cy="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299621"/>
            <a:ext cx="9001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81(7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 ввода </a:t>
            </a:r>
            <a:r>
              <a:rPr lang="ru-RU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составляется в 2 экземплярах и подписывается потребителем и представителями </a:t>
            </a:r>
            <a:r>
              <a:rPr lang="ru-RU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принимавшими участие в процедуре ввода </a:t>
            </a:r>
            <a:r>
              <a:rPr lang="ru-RU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эксплуатацию, </a:t>
            </a:r>
            <a:endParaRPr lang="ru-RU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п. 80(1) Правил, составляется в 3 экземплярах и подписывается потребителем, представителями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гарантирующим поставщиком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сетевой организацией и при условии, что такие лица принимали участие в процедуре ввода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эксплуатацию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340286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81(8)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подписанием акта ввода </a:t>
            </a: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(при отсутствии оснований для отказа ввода) представитель </a:t>
            </a: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 установку контрольных пломб на приборе учета, </a:t>
            </a:r>
            <a:endParaRPr lang="ru-RU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предусмотренных п. 80(1) Правил, - контрольная пломба на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устанавливается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гарантирующим поставщиком, сетевой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организацией</a:t>
            </a:r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692696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27984" y="1761269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55976" y="3789040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10447" y="4869160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2545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08" y="20955"/>
            <a:ext cx="62545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345" y="5711190"/>
            <a:ext cx="62545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8663"/>
            <a:ext cx="31272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9903"/>
            <a:ext cx="401857" cy="6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57026"/>
            <a:ext cx="391856" cy="5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7687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Минимальный перечень 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услуг и работ, необходимых для обеспечения надлежащего содержания 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ОИ (ПП 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№ 290)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20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выполняемые в целях надлежащего содержания электрооборудования, радио- и телекоммуникационного оборудования в МКД: </a:t>
            </a:r>
          </a:p>
          <a:p>
            <a:pPr algn="ctr"/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сохранности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установленного в помещениях, отнесенных к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МКД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иного оборудования, входящего в интеллектуальную систему учета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412776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2780928"/>
            <a:ext cx="86409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xn----7sbpnq0afie2a.xn--p1ai/wp-content/uploads/2017/03/%D0%A1%D1%87%D0%B5%D1%82%D1%87%D0%B8%D0%BA-m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4025"/>
            <a:ext cx="1587460" cy="190123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d.krasnoturinsk.info/wp-content/uploads/2014/10/2014-10-24_11-44-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98" y="4184961"/>
            <a:ext cx="2535034" cy="212435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5.radikal.ru/i331/1711/e4/c7ddc1cff0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19" y="4419437"/>
            <a:ext cx="3354845" cy="188988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49842"/>
            <a:ext cx="91450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81(11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быть защищен от несанкционированного вмешательства в его работу. </a:t>
            </a:r>
            <a:endParaRPr lang="ru-RU" sz="16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 установления факта несанкционированного вмешательства в работу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гарантирующий поставщик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сетевая организация с учетом особенностей, установленных п.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80(1)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Правил, при установке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проведении очередной проверки состояния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 </a:t>
            </a:r>
            <a:endParaRPr lang="ru-RU" sz="1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установить контрольные пломбы и индикаторы антимагнитных пломб, а также пломбы и устройства, позволяющие фиксировать факт несанкционированного вмешательства в работу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конструкции, защищающие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от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несанкционированного вмешательства в их работу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обязательным уведомлением потребителя о последствиях обнаружения факта нарушения таких пломб или устройств, при этом плата за установку таких пломб или устройств с потребителя не взимается.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проведении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гарантирующим поставщиком, сетевой организацией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состояния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проверке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подлежат: </a:t>
            </a:r>
          </a:p>
          <a:p>
            <a:pPr algn="ctr"/>
            <a:endParaRPr lang="ru-RU" sz="1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сохранность контрольных пломб и индикаторов антимагнитных пломб, а также пломб и устройств, позволяющих фиксировать факт несанкционированного вмешательства в работу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наличие информации о несанкционированном вскрытии </a:t>
            </a:r>
            <a:r>
              <a:rPr lang="ru-RU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клемной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крышки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и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факта события воздействия магнитных полей на элементы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с предельными значениями, определенными Правилами предоставления доступа к минимальному набору функций интеллектуальных систем учета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8" y="6646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8989" y="6646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7064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57192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0418" y="6392131"/>
            <a:ext cx="539515" cy="3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33" y="-10244"/>
            <a:ext cx="91100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81(13)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выхода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из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незамедлительно известить об этом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сообщить показания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на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 его выхода из строя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устранение выявленной неисправности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течение 30 дней со дня выхода 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из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случаев, предусмотренных п. 80(1) Правил.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если ответственность за организацию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возложена на гарантирующего поставщика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сетевую организацию в соответствии с п. 80(1) Правил, при обнаружении потребителем неисправности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внешних повреждений, </a:t>
            </a:r>
            <a:endParaRPr lang="ru-RU" sz="16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 в течение одного рабочего дня известить об этом гарантирующего поставщика, сетевую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организацию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83968" y="2780928"/>
            <a:ext cx="64807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s://images.unian.net/pb/005/thumb_files/h_500/548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2707"/>
            <a:ext cx="3168352" cy="27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xpomov.com/_ph/75/7085089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"/>
          <a:stretch/>
        </p:blipFill>
        <p:spPr bwMode="auto">
          <a:xfrm>
            <a:off x="6464326" y="3356992"/>
            <a:ext cx="2524479" cy="32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express-k.kz/upload/iblock/fea/fead1f7c72f5236aa0c433f33a8e67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3188470" cy="20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81(14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Установленный ПУ,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после поверки,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опломбируется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лицом, указанным в п. 81(8)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 (гарантирующим поставщиком), </a:t>
            </a:r>
          </a:p>
          <a:p>
            <a:pPr algn="ctr"/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взимания платы с потребителя, за исключением случаев, когда опломбирование соответствующих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производится ИКУ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повторно в связи с нарушением пломбы или знаков поверки потребителем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третьим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лицом</a:t>
            </a:r>
            <a:endParaRPr lang="ru-RU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427984" y="548680"/>
            <a:ext cx="72008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427984" y="1412776"/>
            <a:ext cx="72008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https://infovoronezh.ru/images/News/7786343628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351212" cy="28464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vc.tom.ru/upload/news/rtf/509_6%20nov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92" y="2639405"/>
            <a:ext cx="2857212" cy="332234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2" y="3388"/>
            <a:ext cx="90430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83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должны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проводиться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реже 1 раза в год, а если проверяемые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расположены в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потребителя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не чаще 1 раза в 3 месяца. 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указанные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проводятся гарантирующим поставщиком, сетевой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организацией</a:t>
            </a:r>
            <a:endParaRPr lang="ru-RU" sz="1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если требуется доступ в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ЖП/НЖП, ЭСН которого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с использованием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проводятся в согласованные с потребителем дату и время в порядке, предусмотренном п. 85 Правил, а в отношении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-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чаще 1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 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</a:t>
            </a:r>
          </a:p>
          <a:p>
            <a:pPr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в отношении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в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НЖП, ЭСН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которых осуществляется без использования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в порядке, предусмотренном Основными положениями функционирования розничных рынков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442</a:t>
            </a:r>
            <a:endParaRPr lang="ru-RU" sz="1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72" y="4149080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84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непредставлении потребителем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показаний ИПУ в течение 6 месяцев подряд,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случаев присоединения общих (квартирных)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к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 системе учета,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15 дней со дня истечения указанного 6-месячного срока, иного срока, установленного договором, содержащим положения о предоставлении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решениями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ОСС,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 провести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проверку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снять показания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662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92896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579292" cy="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5661248"/>
            <a:ext cx="1152128" cy="9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9" y="0"/>
            <a:ext cx="912604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85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Проверки, если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их проведения требуется доступ в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потребителя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осуществляются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(или) гарантирующим поставщиком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следующем порядке, если </a:t>
            </a:r>
            <a:r>
              <a:rPr lang="ru-RU" sz="1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договором не </a:t>
            </a:r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предусмотрено иное: 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установленных п. 80(1) Правил, - гарантирующий поставщик </a:t>
            </a:r>
            <a:r>
              <a:rPr lang="ru-RU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направляет потребителю не позднее 14 дней до даты проведения проверки способом,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предусмотренным подп. «а» п. 119 Правил,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извещение о предполагаемых дате (датах) и времени проведения проверки, о необходимости допуска в указанное время представителей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совершения проверки с обязательным разъяснением последствий бездействия потребителя </a:t>
            </a:r>
            <a:r>
              <a:rPr lang="ru-RU" sz="1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отказа в допуске представителей </a:t>
            </a:r>
            <a:r>
              <a:rPr lang="ru-RU" sz="1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</a:t>
            </a:r>
            <a:r>
              <a:rPr lang="ru-R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потребитель обязан обеспечить допуск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указанных в подп. «а» настоящего пункта лиц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потребителем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для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проверки в указанное в извещении время, за исключением случая, когда потребитель не может обеспечить допуск представителей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потребителем </a:t>
            </a:r>
            <a:r>
              <a:rPr lang="ru-RU" sz="1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по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причине временного отсутствия, о чем он обязан сообщить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указанным лицам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срок не позднее 2 дней до даты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проверки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указанной в извещении, с указанием иных возможных даты (дат) и времени допуска для проведения проверки, удобных для потребителя, при этом предложенная потребителем дата проверки не может быть ранее 2 дней с даты, когда поступило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потребителя, и позднее 3 дней с даты, указанной в извещении о проведении проверки; 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указанные в подп. «а» настоящего пункта,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обязаны провести проверку в указанные в подп. «а» настоящего пункта дату и время, а при наличии сообщения потребителя об ином времени в соответствии с подп. «б» настоящего пункта - в указанные в таком сообщении дату и время. По итогам проверки </a:t>
            </a:r>
            <a:r>
              <a:rPr lang="ru-RU" sz="1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указанное лицо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обязано незамедлительно составить акт проверки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установленном п. 85(1) Правил; 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если потребитель не обеспечил допуск представителей </a:t>
            </a:r>
            <a:r>
              <a:rPr lang="ru-RU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гарантирующего поставщика </a:t>
            </a: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занимаемое потребителем </a:t>
            </a:r>
            <a:r>
              <a:rPr lang="ru-RU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 в </a:t>
            </a: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дату и время, указанные в извещении о проведении проверки или в предусмотренном подп. «б» настоящего пункта сообщении потребителя, и при этом в отношении потребителя, проживающего в </a:t>
            </a:r>
            <a:r>
              <a:rPr lang="ru-RU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ЖП,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указанных лиц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информация о его временном отсутствии в занимаемом </a:t>
            </a:r>
            <a:r>
              <a:rPr lang="ru-RU" sz="1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ЖП,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лица составляют акт об отказе в допуске к </a:t>
            </a:r>
            <a:r>
              <a:rPr lang="ru-RU" sz="1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указанные в подп. «а» настоящего пункта, </a:t>
            </a:r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обязаны провести проверку и составить акт проверки в течение 10 дней после получения от потребителя, в отношении которого оставлен акт об отказе в допуске к </a:t>
            </a:r>
            <a:r>
              <a:rPr lang="ru-RU" sz="1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заявления о готовности обеспечить допуск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таких лиц </a:t>
            </a:r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помещение для проверки.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765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38" y="21928"/>
            <a:ext cx="579543" cy="55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67" y="580134"/>
            <a:ext cx="289772" cy="2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432048" cy="4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346" y="6162904"/>
            <a:ext cx="600576" cy="5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0" y="0"/>
            <a:ext cx="90364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85(1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Акты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составляются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гарантирующим поставщиком,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немедленно после окончания соответствующих проверок.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Акты </a:t>
            </a:r>
            <a:r>
              <a:rPr lang="ru-R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подписываются представителем </a:t>
            </a:r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80(1)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Правил, - гарантирующим поставщиком,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проводившим проверку и потребителем (его представителем) и включают следующие сведения: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подписи 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п. 80(1) Правил, - гарантирующего поставщика, потребителя (его представителя); 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85(2)</a:t>
            </a: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случаях, предусмотренных п. 80(1) Правил, при отсутствии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при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составлении указанного акта гарантирующий поставщик передает один экземпляр акта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применения при начислении размера платы за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77680" y="332656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77680" y="1268760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430080" y="2277256"/>
            <a:ext cx="504056" cy="503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30638" y="371703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 descr="https://189131.selcdn.ru/leonardo/uploadsForSiteId/200070/texteditor/bcd9b8fc-1d87-4562-83c9-d761e7cb4db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58" y="4575966"/>
            <a:ext cx="3434100" cy="22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19075"/>
            <a:ext cx="96490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Правила, обязательные 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заключении договоров снабжения коммунальными ресурсами (ПП № 124)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дополнен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новыми определениями - аналогично понятиям, введенным в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 (сетевая организация и т.д.) 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6512" y="1484784"/>
            <a:ext cx="9137898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</a:t>
            </a:r>
          </a:p>
          <a:p>
            <a:pPr algn="ctr"/>
            <a:endParaRPr lang="ru-RU" sz="135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договоре </a:t>
            </a:r>
            <a:r>
              <a:rPr lang="ru-RU" sz="135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также предусматриваются условия: </a:t>
            </a:r>
          </a:p>
          <a:p>
            <a:pPr algn="ctr"/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определенное с учетом требований законодательства РФ об энергосбережении условие о разграничении обязательств сторон по оборудованию МКД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принятых по соглашению с собственниками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 МКД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обязательств по оборудованию ИПУ и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включая обеспечение доступа к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для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 установки таких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обязательство сторон по обеспечению работоспособности и соблюдению в течение всего срока действия договора </a:t>
            </a:r>
            <a:r>
              <a:rPr lang="ru-RU" sz="1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требований к эксплуатации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в соответствии с законодательством РФ</a:t>
            </a: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договоров энергоснабжения (купли-продажи, поставки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ЭЭ); </a:t>
            </a:r>
            <a:endParaRPr lang="ru-RU" sz="135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5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г(1</a:t>
            </a:r>
            <a:r>
              <a:rPr lang="ru-RU" sz="13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в отношении договоров энергоснабжения (купли-продажи, поставки </a:t>
            </a:r>
            <a:r>
              <a:rPr lang="ru-RU" sz="135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 </a:t>
            </a:r>
            <a:r>
              <a:rPr lang="ru-RU" sz="13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предусматриваются особенности, установленные </a:t>
            </a:r>
            <a:r>
              <a:rPr lang="ru-RU" sz="135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sz="13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18(1) и 18(2) Правил. </a:t>
            </a:r>
          </a:p>
          <a:p>
            <a:pPr algn="ctr"/>
            <a:r>
              <a:rPr lang="ru-RU" sz="13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обязательства сторон по снятию и передаче показаний </a:t>
            </a:r>
            <a:r>
              <a:rPr lang="ru-RU" sz="13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</a:t>
            </a:r>
            <a:r>
              <a:rPr lang="ru-RU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(или) иной информации, используемых для определения объемов поставляемого </a:t>
            </a:r>
            <a:r>
              <a:rPr lang="ru-RU" sz="13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КР. Если </a:t>
            </a:r>
            <a:r>
              <a:rPr lang="ru-RU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иное не установлено соглашением сторон, </a:t>
            </a:r>
            <a:r>
              <a:rPr lang="ru-RU" sz="13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предоставляет РСО соответствующую информацию не позднее 26-го числа расчетного месяца</a:t>
            </a:r>
            <a:r>
              <a:rPr lang="ru-RU" sz="13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3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указанные обязательства устанавливаются с учетом требований законодательства РФ об электроэнергетике и Правил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354,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в части получения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показаний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в МКД, с использованием интеллектуальной системы учета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35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предусмотренном Правилами предоставления доступа к минимальному набору функций интеллектуальных систем учета </a:t>
            </a:r>
            <a:r>
              <a:rPr lang="ru-RU" sz="135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sz="135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247964" y="836712"/>
            <a:ext cx="64807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196011" y="1793081"/>
            <a:ext cx="540829" cy="267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8021"/>
            <a:ext cx="727503" cy="5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4937" y="1281465"/>
            <a:ext cx="892198" cy="6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5893" y="5909445"/>
            <a:ext cx="989805" cy="7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44624"/>
            <a:ext cx="91805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обязанность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уведомлять РСО о сроках проведения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достоверности представленных потребителями сведений о показаниях ИПУ и (или) проверки их состояния и право представителей РСО участвовать в таких проверках.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указанные обязательства устанавливаются с учетом требований законодательства РФ об электроэнергетике и Правил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354; </a:t>
            </a:r>
            <a:endParaRPr lang="ru-RU" sz="1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е(1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обязательства РСО по передаче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показаний ИПУ и (или) иной информации, используемой для определения объемов потребления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КР,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и порядок передачи указанной информации, а также обязанность РСО уведомлять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сроках проведения РСО проверки достоверности представленных потребителем сведений о показаниях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и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(или) проверки их состояния и право представителей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участвовать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таких проверках в случаях, предусмотренных п. 21(1) Правил, за исключением случая, если обязательства по сбору такой информации осуществляются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соглашению с РСО.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указанные обязательства устанавливаются с учетом требований законодательства РФ об электроэнергетике и Правил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354; </a:t>
            </a:r>
            <a:endParaRPr lang="ru-RU" sz="1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обязанность </a:t>
            </a:r>
            <a:r>
              <a:rPr lang="ru-RU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предоставить РСО возможность подключения </a:t>
            </a:r>
            <a:r>
              <a:rPr lang="ru-RU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автоматизированным информационно-измерительным системам учета ресурсов и передачи показаний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интеллектуальным системам учета </a:t>
            </a:r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оказать содействие в согласовании возможности подключения к таким системам </a:t>
            </a:r>
            <a:r>
              <a:rPr lang="ru-RU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ИПУ; </a:t>
            </a:r>
            <a:endParaRPr lang="ru-RU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порядок взаимодействия сторон при выявлении неисправности </a:t>
            </a:r>
            <a:r>
              <a:rPr lang="ru-RU" sz="1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r>
              <a:rPr lang="ru-RU" sz="1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прочего оборудования, входящего в интеллектуальную систему учета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порядок расчета размера платы за поставленный </a:t>
            </a:r>
            <a:r>
              <a:rPr lang="ru-RU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 в </a:t>
            </a:r>
            <a:r>
              <a:rPr lang="ru-RU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указанном </a:t>
            </a:r>
            <a:r>
              <a:rPr lang="ru-RU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случае; </a:t>
            </a:r>
            <a:endParaRPr lang="ru-RU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иные условия, указанные в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НПА в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сфере </a:t>
            </a: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strike="sngStrik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условия, которые стороны сочтут необходимыми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в Основных положениях функционирования розничных рынков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Правилах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354</a:t>
            </a:r>
            <a:endParaRPr lang="ru-RU" sz="1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3" y="980729"/>
            <a:ext cx="58564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8564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17" y="4149080"/>
            <a:ext cx="58564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19421"/>
            <a:ext cx="441627" cy="3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335" y="5949280"/>
            <a:ext cx="1008112" cy="7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ункт 18(1</a:t>
            </a: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ctr"/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договоров энергоснабжения (купли-продажи, поставки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МКД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ИПУ осуществляется гарантирующим поставщиком в порядке, предусмотренном законодательством РФ об электроэнергетике и Правилами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354. </a:t>
            </a:r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 энергоснабжения (купли-продажи, поставки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ЭЭ)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устанавливается: </a:t>
            </a: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допуска, установленный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Правилами 124,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гарантирующего поставщика лицом, ответственным за содержание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местам установки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индивидуальных, общих (квартирных)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в местах, которые отнесены к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МКД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для целей проведения проверок наличия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отсутствия ИПУ и их технического состояния, работ по установке, поверке, техническому обслуживанию и присоединению к интеллектуальной системе учета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ПУ,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в МКД; </a:t>
            </a: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заинтересованных сторон во вводе в эксплуатацию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установленных гарантирующим поставщиком; </a:t>
            </a: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обязательство исполнителя, УО,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ТСЖ, ЖСК по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запросу гарантирующего поставщика в течение 10 дней со дня получения запроса передать документы и информацию, указанные в П. 18(2) Правил, в том числе информацию о сроках эксплуатации, истечении срока поверки указанных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ПУ; </a:t>
            </a:r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обязанность УО,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ТСЖ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ЖСК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обеспечивать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сохранность установленного и введенного в эксплуатацию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установленного в помещении, отнесенном к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МКД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момента подписания акта приемки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эксплуатацию. В отношении оборудования, входящего в интеллектуальную систему учета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обязательства по сохранности указанного оборудования возникают с момента предоставления гарантирующим поставщиком оборудования, необходимого для предоставления минимального набора функций интеллектуальных систем учета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порядке, установленном Правилами предоставления доступа к минимальному набору функций интеллектуальных систем учета </a:t>
            </a:r>
            <a:r>
              <a:rPr lang="ru-RU" sz="13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ЭЭ; </a:t>
            </a:r>
            <a:endParaRPr lang="ru-RU" sz="13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 исполнителя, УО, ТСЖ, ЖСК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необеспечение указанных в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Правилах 354,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положениях функционирования розничных рынков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sz="1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Правилах 124</a:t>
            </a:r>
            <a:endParaRPr lang="ru-RU" sz="13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70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76872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864233"/>
            <a:ext cx="539552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645025"/>
            <a:ext cx="558020" cy="4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229200"/>
            <a:ext cx="558020" cy="4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Program Files\Microsoft Office\MEDIA\CAGCAT10\j025130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5757" y="5903438"/>
            <a:ext cx="994169" cy="8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gifmania.com.tr/Hareketli-Gifler-Nesneler/Gif-Resimleri-Buro-Malzemesi/Animasyonlar-Buro-Malzemesi/Klasorler/Klasorler-862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27487"/>
            <a:ext cx="1866925" cy="15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0312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18(2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и информация, которые в соответствии с п. 18(1) Правил должны быть представлены гарантирующему поставщику: 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документы технического учета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ЖФ,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содержащие сведения о состоянии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ОИ; 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документы на установленные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и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проведении их ремонта, замены, поверки, информация об оснащении помещений в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 ИПУ,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общими (квартирными)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информация о каждом установленном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ИПУ,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общем (квартирном)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(технические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характеристики, год установки, факт замены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поверки), дата последней проверки технического состояния и последнего контрольного снятия показаний; 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акты осмотра, проверки состояния (испытания)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на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соответствие их эксплуатационных качеств установленным требованиям, журнал осмотра; </a:t>
            </a:r>
          </a:p>
          <a:p>
            <a:pPr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инструкция по эксплуатации МКД по форме, установленной Минстроем РФ. </a:t>
            </a:r>
            <a:endParaRPr lang="ru-RU" sz="16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в себя рекомендации застройщика (подрядчика) по содержанию и ремонту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рекомендуемые сроки службы отдельных частей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ОИ,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может включать в себя рекомендации проектировщиков, поставщиков строительных материалов и оборудования,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субподрядчиков</a:t>
            </a:r>
            <a:endParaRPr lang="ru-RU" sz="1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://gumcpo.minsk.edu.by/sm_full.aspx?guid=3218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01188"/>
            <a:ext cx="1094760" cy="10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Program Files\Microsoft Office\MEDIA\CAGCAT10\j0235319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7046"/>
            <a:ext cx="937073" cy="9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portal.iv-edu.ru/dep/mouokomsomol/mkdou1/DocLib/%D0%B4%D0%BE%D0%BA%D1%83%D0%BC%D0%B5%D0%BD%D1%82%D1%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42124"/>
            <a:ext cx="2494064" cy="15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3" y="116632"/>
            <a:ext cx="9144000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7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7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ПРАВИЛА НЕДИСКРИМИНАЦИОННОГО ДОСТУПА К УСЛУГАМ ПО ПЕРЕДАЧЕ ЭЭ (ПП РФ № 861) 	</a:t>
            </a:r>
            <a:endParaRPr lang="ru-RU" sz="17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91" y="1153775"/>
            <a:ext cx="8840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15(1)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нарушения сетевой организацией обязанностей по обеспечению коммерческого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на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розничных рынках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для оказания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 по ЭСН,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предусмотренных п. 5 ст. 37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электроэнергетике», </a:t>
            </a:r>
            <a:endParaRPr lang="ru-RU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 по передаче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определяется с учетом особенностей, установленных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разделом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Основных положений функционирования розничных рынков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и раздела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 Правил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139952" y="1585823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139952" y="2953975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a.mospravda.ru/upload/iblock/f7a/f7a4d21c209f07c1053aedc8cc87a5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96910"/>
            <a:ext cx="2250731" cy="225262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lanshino.ru/wp-content/uploads/2020/01/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26" y="4417290"/>
            <a:ext cx="3538990" cy="221186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64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21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 потребляемой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подлежат использованию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класса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точности, соответствующего требованиям Правил предоставления доступа к минимальному набору функций интеллектуальных систем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ЭЭ.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исключением вновь вводимых в эксплуатацию МКД) и допуск в эксплуатацию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МКД осуществляются гарантирующим поставщиком в соответствии с законодательством РФ об электроэнергетике.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01.01.2022 установке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допуску в эксплуатацию подлежат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соответствующие требованиям Правил предоставления доступа к минимальному набору функций интеллектуальных систем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sun9-42.userapi.com/c854528/v854528753/1b10ee/wYPp359RNy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7642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11915" r="41516" b="24822"/>
          <a:stretch/>
        </p:blipFill>
        <p:spPr bwMode="auto">
          <a:xfrm>
            <a:off x="5148064" y="3949235"/>
            <a:ext cx="2736304" cy="257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22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объемов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потребляемых при использовании и содержании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МКД, </a:t>
            </a:r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двукратного </a:t>
            </a:r>
            <a:r>
              <a:rPr lang="ru-RU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недопуска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представителей гарантирующего поставщика для установки и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подключения ОПУ ЭЭ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проверки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установленного и введенного в эксплуатацию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компонентов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 системы учета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ИПУ/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общих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помещениях, отнесенных к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МКД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вмешательства в работу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ЭЭ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компонентов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 системы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необеспечения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сохранности пломб, знаков визуального контроля (при их наличии), установленных в отношении такого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исходя из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 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 содержания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в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 с учетом повышающего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коэффициента 1,5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309492" y="4139158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51201" y="1088740"/>
            <a:ext cx="72008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i.gifer.com/X6ux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30144"/>
            <a:ext cx="2407226" cy="18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ge.com/news/sites/default/files/Reports/2020-03/Power-lines-slow-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47" y="4989954"/>
            <a:ext cx="3103306" cy="17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1474013" cy="18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781" y="116632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Правила 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предоставления 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 (утв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ПП РФ № 354) 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2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сетевая организация»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организация, владеющая на праве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собственности/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ином установленном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основании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объектами электросетевого хозяйства, с использованием которых такая организация оказывает услуги по передаче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осуществляет в установленном порядке технологическое присоединение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энергопринимающих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устройств (энергетических установок)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ЮЛ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 к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электрическим сетям, а также осуществляющая заключение договоров об оказании услуг по передаче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с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объектов электросетевого хозяйства, принадлежащих другим собственникам и иным законным владельцам и входящих в единую национальную (общероссийскую) электрическую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«гарантирующий поставщик э/энергии»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«интеллектуальная система учета э/энергии»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в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Правилах 354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значениях, определенных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электроэнергетике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098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370"/>
            <a:ext cx="1347543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5471944"/>
            <a:ext cx="1347543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23032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53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 если в соответствии с Правилами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 в МКД, в котором расположено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 собственника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 является РСО, </a:t>
            </a:r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 НЖП в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 обязан в течение 5 дней после заключения договоров </a:t>
            </a:r>
            <a:r>
              <a:rPr lang="ru-RU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ресурсоснабжения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РСО представить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копии, а также в порядке и сроки, которые установлены Правилами для передачи потребителями информации о показаниях ИПУ, - данные об объемах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КР,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потребленных за расчетный период по указанным договорам, 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исключением случаев, когда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 оснащено ПУ ЭЭ,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присоединенным к интеллектуальной системе учета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в случае, если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ЭСН НЖП осуществляется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использования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МКД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211960" y="548680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11960" y="1349177"/>
            <a:ext cx="72008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2996952"/>
            <a:ext cx="86409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hiterbober.ru/wp-content/uploads/2016/09/ZHiloe-i-nezhiloe-pomeshhen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2" t="4337" r="36859" b="3837"/>
          <a:stretch/>
        </p:blipFill>
        <p:spPr bwMode="auto">
          <a:xfrm flipH="1">
            <a:off x="6372200" y="4204517"/>
            <a:ext cx="2314982" cy="240940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hiterbober.ru/wp-content/uploads/2016/09/ZHiloe-i-nezhiloe-pomeshhen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0" t="5351" r="1758" b="2454"/>
          <a:stretch/>
        </p:blipFill>
        <p:spPr bwMode="auto">
          <a:xfrm>
            <a:off x="273559" y="4198975"/>
            <a:ext cx="2570249" cy="2398377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bs.twimg.com/media/DpoAEyZW4AAK6U3.jpg: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3545"/>
          <a:stretch/>
        </p:blipFill>
        <p:spPr bwMode="auto">
          <a:xfrm>
            <a:off x="3435799" y="4204517"/>
            <a:ext cx="2272401" cy="240940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18</a:t>
            </a: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НЖП, ЭСН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которых осуществляется с использованием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 МКД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оснащенных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ЭЭ,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присоединенными к интеллектуальной системе учета ЭЭ,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гарантирующий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 обеспечивает снятие показаний таких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их представление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случаях, предусмотренных подп. «е» и «ж» п. 17 Правил, УО,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ТСЖ/ЖСК,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осуществляющим управление МКД в соответствии с требованиями Правил предоставления доступа к минимальному набору функций интеллектуальных систем учета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утв.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 РФ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19.06.2020 №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890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сроки, которые установлены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Правилами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Правилами 124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83968" y="401474"/>
            <a:ext cx="93610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103948" y="1481594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355976" y="3425810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pbs.twimg.com/media/CT76-P7UkAE_N64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86955"/>
            <a:ext cx="1757051" cy="248427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igitalsubstation.com/wp-content/uploads/2017/08/1472871315348_bulletin-10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93096"/>
            <a:ext cx="4176930" cy="240612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zbulvar.ru/wp-content/uploads/2016/04/Korsun-vodoschetchi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19" y="4272880"/>
            <a:ext cx="2520280" cy="241226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19</a:t>
            </a:r>
          </a:p>
          <a:p>
            <a:pPr algn="ctr"/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присоединения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интеллектуальной системе учета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включаются положения об осуществлении сбора, обработки и передачи показаний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ЭЭ в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автоматическом режиме с использованием такой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endParaRPr lang="ru-RU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283968" y="1412776"/>
            <a:ext cx="72008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548680"/>
            <a:ext cx="72008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konkurs.interrao.ru/upload/resize_cache/iblock/834/800_800_1/83428fc0d70577490b9f4d7fc8d29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761159" cy="3810000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5.vectorstock.com/i/1000x1000/74/84/nuclear-power-plant-icon-cartoon-style-vector-172874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 bwMode="auto">
          <a:xfrm>
            <a:off x="4139952" y="2945083"/>
            <a:ext cx="4176464" cy="352695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31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ИКУ обязан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 наличии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снимать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получать от гарантирующего поставщика, если такой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должен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присоединен к интеллектуальной системе учета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ЭЭ,</a:t>
            </a:r>
            <a:r>
              <a:rPr lang="ru-RU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показания такого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в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с 23-го по 25-е число текущего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е(1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осуществлять не реже 1 раза в 6 месяцев снятие показаний ИПУ, распределителей, установленных вне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ЖП/НЖП,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проверку состояния таких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(если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договором, содержащим положения о предоставлении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КУ,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(или) решениями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ОСС не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 иной порядок снятия показаний таких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ПУ). </a:t>
            </a:r>
          </a:p>
          <a:p>
            <a:pPr algn="ctr"/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данного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подпункта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распространяются на случаи, когда ИПУ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быть присоединены к интеллектуальной системе учета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55976" y="476672"/>
            <a:ext cx="57606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052736"/>
            <a:ext cx="86409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2378789"/>
            <a:ext cx="1008112" cy="258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139952" y="3717032"/>
            <a:ext cx="1008112" cy="258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mages.ru.prom.st/226109313_w640_h640_poverka-vodoschetchik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5" y="4640947"/>
            <a:ext cx="2791579" cy="208823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%D1%83%D0%BD%D1%8B-%D1%8B%D0%B9-%D0%B3%D0%B0%D0%B7%D0%BE%D0%B2%D1%8B%D0%B9-%D1%81%D1%87%D0%B5%D1%82%D1%87%D0%B8%D0%BA-306507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8" y="4643539"/>
            <a:ext cx="1612740" cy="213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llustrators.ru/uploads/illustration/image/748004/main_748004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15322" r="27516" b="42749"/>
          <a:stretch/>
        </p:blipFill>
        <p:spPr bwMode="auto">
          <a:xfrm>
            <a:off x="3921640" y="4643539"/>
            <a:ext cx="2594576" cy="216983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549</TotalTime>
  <Words>6787</Words>
  <Application>Microsoft Office PowerPoint</Application>
  <PresentationFormat>Экран (4:3)</PresentationFormat>
  <Paragraphs>400</Paragraphs>
  <Slides>41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Надежда Николаевна Пересыпкина</cp:lastModifiedBy>
  <cp:revision>66</cp:revision>
  <cp:lastPrinted>2020-08-26T07:26:15Z</cp:lastPrinted>
  <dcterms:created xsi:type="dcterms:W3CDTF">2007-12-31T20:15:40Z</dcterms:created>
  <dcterms:modified xsi:type="dcterms:W3CDTF">2020-12-23T06:20:54Z</dcterms:modified>
</cp:coreProperties>
</file>