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6"/>
  </p:notesMasterIdLst>
  <p:sldIdLst>
    <p:sldId id="257" r:id="rId2"/>
    <p:sldId id="331" r:id="rId3"/>
    <p:sldId id="332" r:id="rId4"/>
    <p:sldId id="326" r:id="rId5"/>
    <p:sldId id="328" r:id="rId6"/>
    <p:sldId id="322" r:id="rId7"/>
    <p:sldId id="333" r:id="rId8"/>
    <p:sldId id="327" r:id="rId9"/>
    <p:sldId id="262" r:id="rId10"/>
    <p:sldId id="286" r:id="rId11"/>
    <p:sldId id="334" r:id="rId12"/>
    <p:sldId id="285" r:id="rId13"/>
    <p:sldId id="329" r:id="rId14"/>
    <p:sldId id="338" r:id="rId15"/>
    <p:sldId id="340" r:id="rId16"/>
    <p:sldId id="341" r:id="rId17"/>
    <p:sldId id="342" r:id="rId18"/>
    <p:sldId id="264" r:id="rId19"/>
    <p:sldId id="287" r:id="rId20"/>
    <p:sldId id="265" r:id="rId21"/>
    <p:sldId id="323" r:id="rId22"/>
    <p:sldId id="335" r:id="rId23"/>
    <p:sldId id="336" r:id="rId24"/>
    <p:sldId id="337" r:id="rId25"/>
    <p:sldId id="343" r:id="rId26"/>
    <p:sldId id="344" r:id="rId27"/>
    <p:sldId id="275" r:id="rId28"/>
    <p:sldId id="277" r:id="rId29"/>
    <p:sldId id="278" r:id="rId30"/>
    <p:sldId id="279" r:id="rId31"/>
    <p:sldId id="267" r:id="rId32"/>
    <p:sldId id="272" r:id="rId33"/>
    <p:sldId id="263" r:id="rId34"/>
    <p:sldId id="345" r:id="rId35"/>
    <p:sldId id="281" r:id="rId36"/>
    <p:sldId id="282" r:id="rId37"/>
    <p:sldId id="283" r:id="rId38"/>
    <p:sldId id="296" r:id="rId39"/>
    <p:sldId id="346" r:id="rId40"/>
    <p:sldId id="311" r:id="rId41"/>
    <p:sldId id="347" r:id="rId42"/>
    <p:sldId id="348" r:id="rId43"/>
    <p:sldId id="349" r:id="rId44"/>
    <p:sldId id="319" r:id="rId45"/>
  </p:sldIdLst>
  <p:sldSz cx="5761038" cy="3240088"/>
  <p:notesSz cx="9144000" cy="6858000"/>
  <p:defaultTextStyle>
    <a:defPPr>
      <a:defRPr lang="ru-RU"/>
    </a:defPPr>
    <a:lvl1pPr marL="0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57175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14350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71525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28700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285875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43050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00225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57400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F5C1D7F-2690-45CB-B00E-8A99BC453EE4}">
          <p14:sldIdLst>
            <p14:sldId id="257"/>
            <p14:sldId id="331"/>
            <p14:sldId id="332"/>
            <p14:sldId id="326"/>
            <p14:sldId id="328"/>
            <p14:sldId id="322"/>
            <p14:sldId id="333"/>
            <p14:sldId id="327"/>
            <p14:sldId id="262"/>
            <p14:sldId id="286"/>
            <p14:sldId id="334"/>
            <p14:sldId id="285"/>
            <p14:sldId id="329"/>
            <p14:sldId id="338"/>
            <p14:sldId id="340"/>
            <p14:sldId id="341"/>
            <p14:sldId id="342"/>
            <p14:sldId id="264"/>
            <p14:sldId id="287"/>
            <p14:sldId id="265"/>
            <p14:sldId id="323"/>
            <p14:sldId id="335"/>
            <p14:sldId id="336"/>
            <p14:sldId id="337"/>
            <p14:sldId id="343"/>
            <p14:sldId id="344"/>
            <p14:sldId id="275"/>
            <p14:sldId id="277"/>
            <p14:sldId id="278"/>
            <p14:sldId id="279"/>
            <p14:sldId id="267"/>
            <p14:sldId id="272"/>
            <p14:sldId id="263"/>
            <p14:sldId id="345"/>
            <p14:sldId id="281"/>
            <p14:sldId id="282"/>
            <p14:sldId id="283"/>
            <p14:sldId id="296"/>
            <p14:sldId id="346"/>
            <p14:sldId id="311"/>
            <p14:sldId id="347"/>
            <p14:sldId id="348"/>
            <p14:sldId id="349"/>
            <p14:sldId id="31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1021">
          <p15:clr>
            <a:srgbClr val="A4A3A4"/>
          </p15:clr>
        </p15:guide>
        <p15:guide id="2" pos="181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80" d="100"/>
          <a:sy n="180" d="100"/>
        </p:scale>
        <p:origin x="-682" y="-72"/>
      </p:cViewPr>
      <p:guideLst>
        <p:guide orient="horz" pos="1021"/>
        <p:guide pos="181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12C1E3-4289-488B-87F7-61B6B090DBC2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2D631755-F2A1-46F1-A36C-6451ADC21AB8}">
      <dgm:prSet custT="1"/>
      <dgm:spPr>
        <a:solidFill>
          <a:schemeClr val="accent3">
            <a:lumMod val="60000"/>
            <a:lumOff val="40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pPr rtl="0"/>
          <a:r>
            <a:rPr lang="ru-RU" sz="1200" dirty="0">
              <a:solidFill>
                <a:schemeClr val="tx1"/>
              </a:solidFill>
              <a:latin typeface="+mn-lt"/>
            </a:rPr>
            <a:t>Содержание</a:t>
          </a:r>
        </a:p>
      </dgm:t>
    </dgm:pt>
    <dgm:pt modelId="{E7EDAB87-A8A5-41C1-BCE3-8443C75C0F35}" type="parTrans" cxnId="{66CBE3BF-92A2-43ED-B219-4AFDED80BBC0}">
      <dgm:prSet/>
      <dgm:spPr/>
      <dgm:t>
        <a:bodyPr/>
        <a:lstStyle/>
        <a:p>
          <a:endParaRPr lang="ru-RU"/>
        </a:p>
      </dgm:t>
    </dgm:pt>
    <dgm:pt modelId="{E1B4134C-7C00-4070-BDA3-9EACBE6A0E16}" type="sibTrans" cxnId="{66CBE3BF-92A2-43ED-B219-4AFDED80BBC0}">
      <dgm:prSet/>
      <dgm:spPr/>
      <dgm:t>
        <a:bodyPr/>
        <a:lstStyle/>
        <a:p>
          <a:endParaRPr lang="ru-RU"/>
        </a:p>
      </dgm:t>
    </dgm:pt>
    <dgm:pt modelId="{3BDF6AB2-C232-4F01-AA81-6FE7BAAD7EC7}">
      <dgm:prSet custT="1"/>
      <dgm:spPr>
        <a:solidFill>
          <a:schemeClr val="accent3">
            <a:lumMod val="60000"/>
            <a:lumOff val="40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pPr rtl="0"/>
          <a:r>
            <a:rPr lang="ru-RU" sz="1200" dirty="0">
              <a:solidFill>
                <a:schemeClr val="tx1"/>
              </a:solidFill>
              <a:latin typeface="+mn-lt"/>
            </a:rPr>
            <a:t>Срок исполнения</a:t>
          </a:r>
        </a:p>
      </dgm:t>
    </dgm:pt>
    <dgm:pt modelId="{714728F1-F47A-44B0-A840-1B1BC89986DF}" type="parTrans" cxnId="{36BF3BE9-9CEE-472F-83BE-03296FE3CA0D}">
      <dgm:prSet/>
      <dgm:spPr/>
      <dgm:t>
        <a:bodyPr/>
        <a:lstStyle/>
        <a:p>
          <a:endParaRPr lang="ru-RU"/>
        </a:p>
      </dgm:t>
    </dgm:pt>
    <dgm:pt modelId="{1D155007-6189-4525-9529-01B2100AA402}" type="sibTrans" cxnId="{36BF3BE9-9CEE-472F-83BE-03296FE3CA0D}">
      <dgm:prSet/>
      <dgm:spPr/>
      <dgm:t>
        <a:bodyPr/>
        <a:lstStyle/>
        <a:p>
          <a:endParaRPr lang="ru-RU"/>
        </a:p>
      </dgm:t>
    </dgm:pt>
    <dgm:pt modelId="{E21E7C03-6CF9-4191-9D74-6BD21208E077}">
      <dgm:prSet custT="1"/>
      <dgm:spPr>
        <a:solidFill>
          <a:schemeClr val="accent3">
            <a:lumMod val="60000"/>
            <a:lumOff val="40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pPr rtl="0"/>
          <a:r>
            <a:rPr lang="ru-RU" sz="1200" dirty="0">
              <a:solidFill>
                <a:schemeClr val="tx1"/>
              </a:solidFill>
              <a:latin typeface="+mn-lt"/>
            </a:rPr>
            <a:t>Место проведения</a:t>
          </a:r>
        </a:p>
      </dgm:t>
    </dgm:pt>
    <dgm:pt modelId="{36C26568-EBC0-415A-AA9C-B111BB5D02CE}" type="parTrans" cxnId="{34C1D9B2-2F55-4C48-9C5C-CEFAC02F0242}">
      <dgm:prSet/>
      <dgm:spPr/>
      <dgm:t>
        <a:bodyPr/>
        <a:lstStyle/>
        <a:p>
          <a:endParaRPr lang="ru-RU"/>
        </a:p>
      </dgm:t>
    </dgm:pt>
    <dgm:pt modelId="{5677FAC0-C7EE-4F7F-89E0-D65F7E8B78B6}" type="sibTrans" cxnId="{34C1D9B2-2F55-4C48-9C5C-CEFAC02F0242}">
      <dgm:prSet/>
      <dgm:spPr/>
      <dgm:t>
        <a:bodyPr/>
        <a:lstStyle/>
        <a:p>
          <a:endParaRPr lang="ru-RU"/>
        </a:p>
      </dgm:t>
    </dgm:pt>
    <dgm:pt modelId="{34667B86-77BB-406C-B35B-0F320F8509C3}">
      <dgm:prSet custT="1"/>
      <dgm:spPr>
        <a:solidFill>
          <a:schemeClr val="accent3">
            <a:lumMod val="60000"/>
            <a:lumOff val="40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pPr rtl="0"/>
          <a:r>
            <a:rPr lang="ru-RU" sz="1200" dirty="0">
              <a:solidFill>
                <a:schemeClr val="tx1"/>
              </a:solidFill>
              <a:latin typeface="+mn-lt"/>
            </a:rPr>
            <a:t>Ожидаемый результат</a:t>
          </a:r>
        </a:p>
      </dgm:t>
    </dgm:pt>
    <dgm:pt modelId="{A98DB6CB-C24F-4AE4-B6B6-FF62AB78FAF9}" type="parTrans" cxnId="{A0F2074F-F684-49D6-9830-71D1FFE900C0}">
      <dgm:prSet/>
      <dgm:spPr/>
      <dgm:t>
        <a:bodyPr/>
        <a:lstStyle/>
        <a:p>
          <a:endParaRPr lang="ru-RU"/>
        </a:p>
      </dgm:t>
    </dgm:pt>
    <dgm:pt modelId="{B3A5FFFF-C546-4D94-9963-4EADEBC030F6}" type="sibTrans" cxnId="{A0F2074F-F684-49D6-9830-71D1FFE900C0}">
      <dgm:prSet/>
      <dgm:spPr/>
      <dgm:t>
        <a:bodyPr/>
        <a:lstStyle/>
        <a:p>
          <a:endParaRPr lang="ru-RU"/>
        </a:p>
      </dgm:t>
    </dgm:pt>
    <dgm:pt modelId="{08E89D38-8D36-428D-8A18-06779575785A}" type="pres">
      <dgm:prSet presAssocID="{1312C1E3-4289-488B-87F7-61B6B090DBC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E80130-B2AE-45F1-9BDE-BEA66DF55724}" type="pres">
      <dgm:prSet presAssocID="{2D631755-F2A1-46F1-A36C-6451ADC21AB8}" presName="parentText" presStyleLbl="node1" presStyleIdx="0" presStyleCnt="4" custScaleY="24519" custLinFactNeighborX="0" custLinFactNeighborY="-8698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952A07-73CC-460C-9222-08C30592D36E}" type="pres">
      <dgm:prSet presAssocID="{E1B4134C-7C00-4070-BDA3-9EACBE6A0E16}" presName="spacer" presStyleCnt="0"/>
      <dgm:spPr/>
    </dgm:pt>
    <dgm:pt modelId="{38500FC7-D03A-459F-A6DD-A73EAC70E37A}" type="pres">
      <dgm:prSet presAssocID="{3BDF6AB2-C232-4F01-AA81-6FE7BAAD7EC7}" presName="parentText" presStyleLbl="node1" presStyleIdx="1" presStyleCnt="4" custScaleY="21845" custLinFactNeighborX="0" custLinFactNeighborY="-4118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344F6C-5B65-4BCF-8F1F-BB094E220CD5}" type="pres">
      <dgm:prSet presAssocID="{1D155007-6189-4525-9529-01B2100AA402}" presName="spacer" presStyleCnt="0"/>
      <dgm:spPr/>
    </dgm:pt>
    <dgm:pt modelId="{E414483F-C6DD-4211-A993-9B6279BFBAD2}" type="pres">
      <dgm:prSet presAssocID="{E21E7C03-6CF9-4191-9D74-6BD21208E077}" presName="parentText" presStyleLbl="node1" presStyleIdx="2" presStyleCnt="4" custScaleY="257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825CEE-2D7E-4BF7-AD6A-4A83D2B49735}" type="pres">
      <dgm:prSet presAssocID="{5677FAC0-C7EE-4F7F-89E0-D65F7E8B78B6}" presName="spacer" presStyleCnt="0"/>
      <dgm:spPr/>
    </dgm:pt>
    <dgm:pt modelId="{FAD3CC4B-9D5F-43B2-9049-0BA1A1D8C1C7}" type="pres">
      <dgm:prSet presAssocID="{34667B86-77BB-406C-B35B-0F320F8509C3}" presName="parentText" presStyleLbl="node1" presStyleIdx="3" presStyleCnt="4" custScaleY="25212" custLinFactNeighborX="0" custLinFactNeighborY="8906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699430-AFD3-4ADC-B065-C98761FC13BF}" type="presOf" srcId="{3BDF6AB2-C232-4F01-AA81-6FE7BAAD7EC7}" destId="{38500FC7-D03A-459F-A6DD-A73EAC70E37A}" srcOrd="0" destOrd="0" presId="urn:microsoft.com/office/officeart/2005/8/layout/vList2"/>
    <dgm:cxn modelId="{625B194E-7EC3-4C08-BE96-BC5CA6CE160D}" type="presOf" srcId="{E21E7C03-6CF9-4191-9D74-6BD21208E077}" destId="{E414483F-C6DD-4211-A993-9B6279BFBAD2}" srcOrd="0" destOrd="0" presId="urn:microsoft.com/office/officeart/2005/8/layout/vList2"/>
    <dgm:cxn modelId="{A0F2074F-F684-49D6-9830-71D1FFE900C0}" srcId="{1312C1E3-4289-488B-87F7-61B6B090DBC2}" destId="{34667B86-77BB-406C-B35B-0F320F8509C3}" srcOrd="3" destOrd="0" parTransId="{A98DB6CB-C24F-4AE4-B6B6-FF62AB78FAF9}" sibTransId="{B3A5FFFF-C546-4D94-9963-4EADEBC030F6}"/>
    <dgm:cxn modelId="{0F5DFF72-1436-41AF-B98A-16B5555BD474}" type="presOf" srcId="{2D631755-F2A1-46F1-A36C-6451ADC21AB8}" destId="{CDE80130-B2AE-45F1-9BDE-BEA66DF55724}" srcOrd="0" destOrd="0" presId="urn:microsoft.com/office/officeart/2005/8/layout/vList2"/>
    <dgm:cxn modelId="{36BF3BE9-9CEE-472F-83BE-03296FE3CA0D}" srcId="{1312C1E3-4289-488B-87F7-61B6B090DBC2}" destId="{3BDF6AB2-C232-4F01-AA81-6FE7BAAD7EC7}" srcOrd="1" destOrd="0" parTransId="{714728F1-F47A-44B0-A840-1B1BC89986DF}" sibTransId="{1D155007-6189-4525-9529-01B2100AA402}"/>
    <dgm:cxn modelId="{66CBE3BF-92A2-43ED-B219-4AFDED80BBC0}" srcId="{1312C1E3-4289-488B-87F7-61B6B090DBC2}" destId="{2D631755-F2A1-46F1-A36C-6451ADC21AB8}" srcOrd="0" destOrd="0" parTransId="{E7EDAB87-A8A5-41C1-BCE3-8443C75C0F35}" sibTransId="{E1B4134C-7C00-4070-BDA3-9EACBE6A0E16}"/>
    <dgm:cxn modelId="{4EDA7F75-14AD-4D3A-B171-4C0340846987}" type="presOf" srcId="{1312C1E3-4289-488B-87F7-61B6B090DBC2}" destId="{08E89D38-8D36-428D-8A18-06779575785A}" srcOrd="0" destOrd="0" presId="urn:microsoft.com/office/officeart/2005/8/layout/vList2"/>
    <dgm:cxn modelId="{34C1D9B2-2F55-4C48-9C5C-CEFAC02F0242}" srcId="{1312C1E3-4289-488B-87F7-61B6B090DBC2}" destId="{E21E7C03-6CF9-4191-9D74-6BD21208E077}" srcOrd="2" destOrd="0" parTransId="{36C26568-EBC0-415A-AA9C-B111BB5D02CE}" sibTransId="{5677FAC0-C7EE-4F7F-89E0-D65F7E8B78B6}"/>
    <dgm:cxn modelId="{246E4BEF-4DE1-4E6A-A7B0-A22787415E1D}" type="presOf" srcId="{34667B86-77BB-406C-B35B-0F320F8509C3}" destId="{FAD3CC4B-9D5F-43B2-9049-0BA1A1D8C1C7}" srcOrd="0" destOrd="0" presId="urn:microsoft.com/office/officeart/2005/8/layout/vList2"/>
    <dgm:cxn modelId="{9D536265-A46C-4329-9912-20232D2337A3}" type="presParOf" srcId="{08E89D38-8D36-428D-8A18-06779575785A}" destId="{CDE80130-B2AE-45F1-9BDE-BEA66DF55724}" srcOrd="0" destOrd="0" presId="urn:microsoft.com/office/officeart/2005/8/layout/vList2"/>
    <dgm:cxn modelId="{56887AEB-034F-46AD-BF23-42C2151FA805}" type="presParOf" srcId="{08E89D38-8D36-428D-8A18-06779575785A}" destId="{9E952A07-73CC-460C-9222-08C30592D36E}" srcOrd="1" destOrd="0" presId="urn:microsoft.com/office/officeart/2005/8/layout/vList2"/>
    <dgm:cxn modelId="{E23EC83E-BDAB-46FB-AFF0-86154B44F640}" type="presParOf" srcId="{08E89D38-8D36-428D-8A18-06779575785A}" destId="{38500FC7-D03A-459F-A6DD-A73EAC70E37A}" srcOrd="2" destOrd="0" presId="urn:microsoft.com/office/officeart/2005/8/layout/vList2"/>
    <dgm:cxn modelId="{65C0AE39-7307-444E-AADE-9616819029B0}" type="presParOf" srcId="{08E89D38-8D36-428D-8A18-06779575785A}" destId="{B7344F6C-5B65-4BCF-8F1F-BB094E220CD5}" srcOrd="3" destOrd="0" presId="urn:microsoft.com/office/officeart/2005/8/layout/vList2"/>
    <dgm:cxn modelId="{4AEF55B9-9258-4E45-860C-29E4B2D7308E}" type="presParOf" srcId="{08E89D38-8D36-428D-8A18-06779575785A}" destId="{E414483F-C6DD-4211-A993-9B6279BFBAD2}" srcOrd="4" destOrd="0" presId="urn:microsoft.com/office/officeart/2005/8/layout/vList2"/>
    <dgm:cxn modelId="{F25305B7-BD49-4BE7-A8A3-2D7111FDDB10}" type="presParOf" srcId="{08E89D38-8D36-428D-8A18-06779575785A}" destId="{F3825CEE-2D7E-4BF7-AD6A-4A83D2B49735}" srcOrd="5" destOrd="0" presId="urn:microsoft.com/office/officeart/2005/8/layout/vList2"/>
    <dgm:cxn modelId="{489C0BAE-BDBE-4CBB-9419-B1FBFB2717B6}" type="presParOf" srcId="{08E89D38-8D36-428D-8A18-06779575785A}" destId="{FAD3CC4B-9D5F-43B2-9049-0BA1A1D8C1C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F84AB2-82D1-4F12-9DBD-11011947E741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3E098D-80CE-4BC2-A54E-124DC3959224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sz="1000" dirty="0">
              <a:solidFill>
                <a:schemeClr val="tx1"/>
              </a:solidFill>
            </a:rPr>
            <a:t>Определите, какие виды деятельности нужны для запланированных вами мероприятий</a:t>
          </a:r>
        </a:p>
      </dgm:t>
    </dgm:pt>
    <dgm:pt modelId="{0216EDFD-B684-42FA-BB00-2EAEB88FDB67}" type="parTrans" cxnId="{49061168-62DB-4BD1-9519-AF32C4A34A42}">
      <dgm:prSet/>
      <dgm:spPr/>
      <dgm:t>
        <a:bodyPr/>
        <a:lstStyle/>
        <a:p>
          <a:endParaRPr lang="ru-RU"/>
        </a:p>
      </dgm:t>
    </dgm:pt>
    <dgm:pt modelId="{5C4D6A43-4E2E-4D2B-949B-22EA97881305}" type="sibTrans" cxnId="{49061168-62DB-4BD1-9519-AF32C4A34A42}">
      <dgm:prSet/>
      <dgm:spPr>
        <a:solidFill>
          <a:schemeClr val="accent3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A6DD39AB-8B0B-43F7-A926-9F3EEEFE49C4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sz="1000" dirty="0">
              <a:solidFill>
                <a:schemeClr val="tx1"/>
              </a:solidFill>
            </a:rPr>
            <a:t>Сформируйте виды деятельности в роли/должности в проекте</a:t>
          </a:r>
        </a:p>
      </dgm:t>
    </dgm:pt>
    <dgm:pt modelId="{33E4B38B-4432-44CC-8BBC-60E2A4C50A9A}" type="parTrans" cxnId="{AC4711CB-EDBC-409F-8350-D47508358F48}">
      <dgm:prSet/>
      <dgm:spPr/>
      <dgm:t>
        <a:bodyPr/>
        <a:lstStyle/>
        <a:p>
          <a:endParaRPr lang="ru-RU"/>
        </a:p>
      </dgm:t>
    </dgm:pt>
    <dgm:pt modelId="{D11C207C-BE99-4AC4-89DB-C9A26FB37CAF}" type="sibTrans" cxnId="{AC4711CB-EDBC-409F-8350-D47508358F48}">
      <dgm:prSet/>
      <dgm:spPr>
        <a:solidFill>
          <a:schemeClr val="accent3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19517BC8-F5F7-4E7A-AC63-78537410D10F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sz="1000" dirty="0">
              <a:solidFill>
                <a:schemeClr val="tx1"/>
              </a:solidFill>
            </a:rPr>
            <a:t>Определите, какие знания/навыки/компетенции нужны для каждой роли/должности</a:t>
          </a:r>
        </a:p>
      </dgm:t>
    </dgm:pt>
    <dgm:pt modelId="{B46C1F4C-34CC-49BE-9658-D5EAEB6998CD}" type="parTrans" cxnId="{BAEFA818-3F98-4389-A6F4-1D248819321B}">
      <dgm:prSet/>
      <dgm:spPr/>
      <dgm:t>
        <a:bodyPr/>
        <a:lstStyle/>
        <a:p>
          <a:endParaRPr lang="ru-RU"/>
        </a:p>
      </dgm:t>
    </dgm:pt>
    <dgm:pt modelId="{E04C23BC-4909-4445-A4A3-CAC10FEC540B}" type="sibTrans" cxnId="{BAEFA818-3F98-4389-A6F4-1D248819321B}">
      <dgm:prSet/>
      <dgm:spPr>
        <a:solidFill>
          <a:schemeClr val="accent3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94CBDBB7-3465-4151-B692-E38298624F9F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sz="1000" dirty="0">
              <a:solidFill>
                <a:schemeClr val="tx1"/>
              </a:solidFill>
            </a:rPr>
            <a:t>Проанализируйте, кто из ваших сотрудников или знакомых подойдёт на каждую должность</a:t>
          </a:r>
        </a:p>
      </dgm:t>
    </dgm:pt>
    <dgm:pt modelId="{9D50D955-815E-4523-9F51-1547C32273F1}" type="parTrans" cxnId="{80BD2520-AB94-44FC-BBB1-05E0C007FB2D}">
      <dgm:prSet/>
      <dgm:spPr/>
      <dgm:t>
        <a:bodyPr/>
        <a:lstStyle/>
        <a:p>
          <a:endParaRPr lang="ru-RU"/>
        </a:p>
      </dgm:t>
    </dgm:pt>
    <dgm:pt modelId="{8A3126F7-66B7-4859-94DA-21F0DDB90A3A}" type="sibTrans" cxnId="{80BD2520-AB94-44FC-BBB1-05E0C007FB2D}">
      <dgm:prSet/>
      <dgm:spPr>
        <a:solidFill>
          <a:schemeClr val="accent3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02406645-66EE-4BC1-8617-9EC834D66626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sz="1000" dirty="0">
              <a:solidFill>
                <a:schemeClr val="tx1"/>
              </a:solidFill>
            </a:rPr>
            <a:t>Решите, кого ещё нужно привлечь на недостающие должности и сможете ли вы найти таких людей</a:t>
          </a:r>
        </a:p>
      </dgm:t>
    </dgm:pt>
    <dgm:pt modelId="{FCFE0EBA-6D0C-4422-AF4C-5B1DB6D771DF}" type="parTrans" cxnId="{6DC92A0E-CD9E-44F6-8994-C3DF7FDBEE14}">
      <dgm:prSet/>
      <dgm:spPr/>
      <dgm:t>
        <a:bodyPr/>
        <a:lstStyle/>
        <a:p>
          <a:endParaRPr lang="ru-RU"/>
        </a:p>
      </dgm:t>
    </dgm:pt>
    <dgm:pt modelId="{3E592120-0E74-484D-B1B9-901ECED2DCAC}" type="sibTrans" cxnId="{6DC92A0E-CD9E-44F6-8994-C3DF7FDBEE14}">
      <dgm:prSet/>
      <dgm:spPr>
        <a:solidFill>
          <a:schemeClr val="accent3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2FA36257-2520-46EC-811E-82BD0B4E439D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sz="1000" dirty="0">
              <a:solidFill>
                <a:schemeClr val="tx1"/>
              </a:solidFill>
            </a:rPr>
            <a:t>Если вы не можете найти человека на какую-то из должностей, пересмотрите план мероприятий </a:t>
          </a:r>
        </a:p>
      </dgm:t>
    </dgm:pt>
    <dgm:pt modelId="{C7F88D47-C8F7-4138-83FC-6EE5446E1AE4}" type="parTrans" cxnId="{B8BCC934-0C82-401B-A15C-B7DB9B471C64}">
      <dgm:prSet/>
      <dgm:spPr/>
      <dgm:t>
        <a:bodyPr/>
        <a:lstStyle/>
        <a:p>
          <a:endParaRPr lang="ru-RU"/>
        </a:p>
      </dgm:t>
    </dgm:pt>
    <dgm:pt modelId="{4B7840E0-ECD9-4B2C-A2BE-99A1C46EBDB2}" type="sibTrans" cxnId="{B8BCC934-0C82-401B-A15C-B7DB9B471C64}">
      <dgm:prSet/>
      <dgm:spPr/>
      <dgm:t>
        <a:bodyPr/>
        <a:lstStyle/>
        <a:p>
          <a:endParaRPr lang="ru-RU"/>
        </a:p>
      </dgm:t>
    </dgm:pt>
    <dgm:pt modelId="{50C7BA3E-A8EF-4A7D-8283-85256BF391BF}" type="pres">
      <dgm:prSet presAssocID="{9CF84AB2-82D1-4F12-9DBD-11011947E741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7B430C98-3E20-4B26-BB76-BAFDB7FF1CA6}" type="pres">
      <dgm:prSet presAssocID="{223E098D-80CE-4BC2-A54E-124DC3959224}" presName="compNode" presStyleCnt="0"/>
      <dgm:spPr/>
    </dgm:pt>
    <dgm:pt modelId="{B23C10CD-1297-4F31-A0FC-4AABAAE0F91E}" type="pres">
      <dgm:prSet presAssocID="{223E098D-80CE-4BC2-A54E-124DC3959224}" presName="dummyConnPt" presStyleCnt="0"/>
      <dgm:spPr/>
    </dgm:pt>
    <dgm:pt modelId="{E604036A-04F5-4514-99D7-62EE2BD95BF7}" type="pres">
      <dgm:prSet presAssocID="{223E098D-80CE-4BC2-A54E-124DC3959224}" presName="node" presStyleLbl="node1" presStyleIdx="0" presStyleCnt="6" custScaleX="2012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9E53EE-F465-4AFC-90A0-F13922AEF886}" type="pres">
      <dgm:prSet presAssocID="{5C4D6A43-4E2E-4D2B-949B-22EA97881305}" presName="sibTrans" presStyleLbl="bgSibTrans2D1" presStyleIdx="0" presStyleCnt="5"/>
      <dgm:spPr/>
      <dgm:t>
        <a:bodyPr/>
        <a:lstStyle/>
        <a:p>
          <a:endParaRPr lang="ru-RU"/>
        </a:p>
      </dgm:t>
    </dgm:pt>
    <dgm:pt modelId="{F5474635-E6E0-4D1C-9C8A-823238BAF2C4}" type="pres">
      <dgm:prSet presAssocID="{A6DD39AB-8B0B-43F7-A926-9F3EEEFE49C4}" presName="compNode" presStyleCnt="0"/>
      <dgm:spPr/>
    </dgm:pt>
    <dgm:pt modelId="{2612A357-A90A-4075-85CB-A87C2D8DCD27}" type="pres">
      <dgm:prSet presAssocID="{A6DD39AB-8B0B-43F7-A926-9F3EEEFE49C4}" presName="dummyConnPt" presStyleCnt="0"/>
      <dgm:spPr/>
    </dgm:pt>
    <dgm:pt modelId="{0551B4E8-8DF6-420D-B197-8E5D51499EDA}" type="pres">
      <dgm:prSet presAssocID="{A6DD39AB-8B0B-43F7-A926-9F3EEEFE49C4}" presName="node" presStyleLbl="node1" presStyleIdx="1" presStyleCnt="6" custScaleX="2012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4DEAA3-6201-4976-A61C-8FCD7C1BC207}" type="pres">
      <dgm:prSet presAssocID="{D11C207C-BE99-4AC4-89DB-C9A26FB37CAF}" presName="sibTrans" presStyleLbl="bgSibTrans2D1" presStyleIdx="1" presStyleCnt="5"/>
      <dgm:spPr/>
      <dgm:t>
        <a:bodyPr/>
        <a:lstStyle/>
        <a:p>
          <a:endParaRPr lang="ru-RU"/>
        </a:p>
      </dgm:t>
    </dgm:pt>
    <dgm:pt modelId="{BAB3CBD2-5741-4CD3-9BF3-B91963532198}" type="pres">
      <dgm:prSet presAssocID="{19517BC8-F5F7-4E7A-AC63-78537410D10F}" presName="compNode" presStyleCnt="0"/>
      <dgm:spPr/>
    </dgm:pt>
    <dgm:pt modelId="{631323E6-38BF-43CF-B028-7E242AA64A21}" type="pres">
      <dgm:prSet presAssocID="{19517BC8-F5F7-4E7A-AC63-78537410D10F}" presName="dummyConnPt" presStyleCnt="0"/>
      <dgm:spPr/>
    </dgm:pt>
    <dgm:pt modelId="{917966E8-6191-4C93-A7E6-CEB87C96F5D5}" type="pres">
      <dgm:prSet presAssocID="{19517BC8-F5F7-4E7A-AC63-78537410D10F}" presName="node" presStyleLbl="node1" presStyleIdx="2" presStyleCnt="6" custScaleX="2012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AD1B25-42CC-43C5-8F32-D054D02DF9D9}" type="pres">
      <dgm:prSet presAssocID="{E04C23BC-4909-4445-A4A3-CAC10FEC540B}" presName="sibTrans" presStyleLbl="bgSibTrans2D1" presStyleIdx="2" presStyleCnt="5"/>
      <dgm:spPr/>
      <dgm:t>
        <a:bodyPr/>
        <a:lstStyle/>
        <a:p>
          <a:endParaRPr lang="ru-RU"/>
        </a:p>
      </dgm:t>
    </dgm:pt>
    <dgm:pt modelId="{D9CFB5EC-A3EA-4906-BCFF-DF57FE759590}" type="pres">
      <dgm:prSet presAssocID="{94CBDBB7-3465-4151-B692-E38298624F9F}" presName="compNode" presStyleCnt="0"/>
      <dgm:spPr/>
    </dgm:pt>
    <dgm:pt modelId="{60B55CBB-3176-4DD7-93EF-E19EAE55847D}" type="pres">
      <dgm:prSet presAssocID="{94CBDBB7-3465-4151-B692-E38298624F9F}" presName="dummyConnPt" presStyleCnt="0"/>
      <dgm:spPr/>
    </dgm:pt>
    <dgm:pt modelId="{33635194-0A21-4EB1-B261-260A801DD712}" type="pres">
      <dgm:prSet presAssocID="{94CBDBB7-3465-4151-B692-E38298624F9F}" presName="node" presStyleLbl="node1" presStyleIdx="3" presStyleCnt="6" custScaleX="201574" custLinFactNeighborX="17139" custLinFactNeighborY="-31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3881F0-5E17-4C50-962A-84213FA504E3}" type="pres">
      <dgm:prSet presAssocID="{8A3126F7-66B7-4859-94DA-21F0DDB90A3A}" presName="sibTrans" presStyleLbl="bgSibTrans2D1" presStyleIdx="3" presStyleCnt="5"/>
      <dgm:spPr/>
      <dgm:t>
        <a:bodyPr/>
        <a:lstStyle/>
        <a:p>
          <a:endParaRPr lang="ru-RU"/>
        </a:p>
      </dgm:t>
    </dgm:pt>
    <dgm:pt modelId="{78BCE6C3-3C3F-4DD5-B8C4-3BB362476945}" type="pres">
      <dgm:prSet presAssocID="{02406645-66EE-4BC1-8617-9EC834D66626}" presName="compNode" presStyleCnt="0"/>
      <dgm:spPr/>
    </dgm:pt>
    <dgm:pt modelId="{1BD37323-8BAB-422D-A5CD-57BA82E31D11}" type="pres">
      <dgm:prSet presAssocID="{02406645-66EE-4BC1-8617-9EC834D66626}" presName="dummyConnPt" presStyleCnt="0"/>
      <dgm:spPr/>
    </dgm:pt>
    <dgm:pt modelId="{ABA7B0BB-4134-4661-8803-12FDD9988F51}" type="pres">
      <dgm:prSet presAssocID="{02406645-66EE-4BC1-8617-9EC834D66626}" presName="node" presStyleLbl="node1" presStyleIdx="4" presStyleCnt="6" custScaleX="201574" custLinFactNeighborX="14110" custLinFactNeighborY="-74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C732E5-4B8E-4741-A3C9-8C09B147C0D1}" type="pres">
      <dgm:prSet presAssocID="{3E592120-0E74-484D-B1B9-901ECED2DCAC}" presName="sibTrans" presStyleLbl="bgSibTrans2D1" presStyleIdx="4" presStyleCnt="5"/>
      <dgm:spPr/>
      <dgm:t>
        <a:bodyPr/>
        <a:lstStyle/>
        <a:p>
          <a:endParaRPr lang="ru-RU"/>
        </a:p>
      </dgm:t>
    </dgm:pt>
    <dgm:pt modelId="{A9E7561E-EEE8-4E64-906E-B670FDFB55E0}" type="pres">
      <dgm:prSet presAssocID="{2FA36257-2520-46EC-811E-82BD0B4E439D}" presName="compNode" presStyleCnt="0"/>
      <dgm:spPr/>
    </dgm:pt>
    <dgm:pt modelId="{B039A6B8-2EAC-40DE-8F12-3DB9B7BB6649}" type="pres">
      <dgm:prSet presAssocID="{2FA36257-2520-46EC-811E-82BD0B4E439D}" presName="dummyConnPt" presStyleCnt="0"/>
      <dgm:spPr/>
    </dgm:pt>
    <dgm:pt modelId="{2C2D16C8-FBB4-491F-AA9E-6CA5EFB3E9B0}" type="pres">
      <dgm:prSet presAssocID="{2FA36257-2520-46EC-811E-82BD0B4E439D}" presName="node" presStyleLbl="node1" presStyleIdx="5" presStyleCnt="6" custScaleX="201574" custLinFactNeighborX="14110" custLinFactNeighborY="-74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C9FCD1E-F0AE-451E-BC74-E23C46E390ED}" type="presOf" srcId="{E04C23BC-4909-4445-A4A3-CAC10FEC540B}" destId="{89AD1B25-42CC-43C5-8F32-D054D02DF9D9}" srcOrd="0" destOrd="0" presId="urn:microsoft.com/office/officeart/2005/8/layout/bProcess4"/>
    <dgm:cxn modelId="{5E7A0695-EC41-401B-9E62-8817FB419042}" type="presOf" srcId="{8A3126F7-66B7-4859-94DA-21F0DDB90A3A}" destId="{B23881F0-5E17-4C50-962A-84213FA504E3}" srcOrd="0" destOrd="0" presId="urn:microsoft.com/office/officeart/2005/8/layout/bProcess4"/>
    <dgm:cxn modelId="{B8BCC934-0C82-401B-A15C-B7DB9B471C64}" srcId="{9CF84AB2-82D1-4F12-9DBD-11011947E741}" destId="{2FA36257-2520-46EC-811E-82BD0B4E439D}" srcOrd="5" destOrd="0" parTransId="{C7F88D47-C8F7-4138-83FC-6EE5446E1AE4}" sibTransId="{4B7840E0-ECD9-4B2C-A2BE-99A1C46EBDB2}"/>
    <dgm:cxn modelId="{7287DF31-E7A4-4082-A75A-E921C34E397A}" type="presOf" srcId="{19517BC8-F5F7-4E7A-AC63-78537410D10F}" destId="{917966E8-6191-4C93-A7E6-CEB87C96F5D5}" srcOrd="0" destOrd="0" presId="urn:microsoft.com/office/officeart/2005/8/layout/bProcess4"/>
    <dgm:cxn modelId="{F16FDD28-545D-46FF-B697-C10C0F85487B}" type="presOf" srcId="{D11C207C-BE99-4AC4-89DB-C9A26FB37CAF}" destId="{A04DEAA3-6201-4976-A61C-8FCD7C1BC207}" srcOrd="0" destOrd="0" presId="urn:microsoft.com/office/officeart/2005/8/layout/bProcess4"/>
    <dgm:cxn modelId="{D60DAA4B-C35B-4601-ADB3-5DD288D272BC}" type="presOf" srcId="{9CF84AB2-82D1-4F12-9DBD-11011947E741}" destId="{50C7BA3E-A8EF-4A7D-8283-85256BF391BF}" srcOrd="0" destOrd="0" presId="urn:microsoft.com/office/officeart/2005/8/layout/bProcess4"/>
    <dgm:cxn modelId="{BAEFA818-3F98-4389-A6F4-1D248819321B}" srcId="{9CF84AB2-82D1-4F12-9DBD-11011947E741}" destId="{19517BC8-F5F7-4E7A-AC63-78537410D10F}" srcOrd="2" destOrd="0" parTransId="{B46C1F4C-34CC-49BE-9658-D5EAEB6998CD}" sibTransId="{E04C23BC-4909-4445-A4A3-CAC10FEC540B}"/>
    <dgm:cxn modelId="{98C7BED7-DE87-4D8F-9C99-8743B78292AA}" type="presOf" srcId="{94CBDBB7-3465-4151-B692-E38298624F9F}" destId="{33635194-0A21-4EB1-B261-260A801DD712}" srcOrd="0" destOrd="0" presId="urn:microsoft.com/office/officeart/2005/8/layout/bProcess4"/>
    <dgm:cxn modelId="{8ABEDA45-0CED-43E4-8D8B-B6536D9D3FF4}" type="presOf" srcId="{02406645-66EE-4BC1-8617-9EC834D66626}" destId="{ABA7B0BB-4134-4661-8803-12FDD9988F51}" srcOrd="0" destOrd="0" presId="urn:microsoft.com/office/officeart/2005/8/layout/bProcess4"/>
    <dgm:cxn modelId="{70A6C8DE-D8DE-4CBA-A80D-968DD39337BC}" type="presOf" srcId="{2FA36257-2520-46EC-811E-82BD0B4E439D}" destId="{2C2D16C8-FBB4-491F-AA9E-6CA5EFB3E9B0}" srcOrd="0" destOrd="0" presId="urn:microsoft.com/office/officeart/2005/8/layout/bProcess4"/>
    <dgm:cxn modelId="{AC4711CB-EDBC-409F-8350-D47508358F48}" srcId="{9CF84AB2-82D1-4F12-9DBD-11011947E741}" destId="{A6DD39AB-8B0B-43F7-A926-9F3EEEFE49C4}" srcOrd="1" destOrd="0" parTransId="{33E4B38B-4432-44CC-8BBC-60E2A4C50A9A}" sibTransId="{D11C207C-BE99-4AC4-89DB-C9A26FB37CAF}"/>
    <dgm:cxn modelId="{49061168-62DB-4BD1-9519-AF32C4A34A42}" srcId="{9CF84AB2-82D1-4F12-9DBD-11011947E741}" destId="{223E098D-80CE-4BC2-A54E-124DC3959224}" srcOrd="0" destOrd="0" parTransId="{0216EDFD-B684-42FA-BB00-2EAEB88FDB67}" sibTransId="{5C4D6A43-4E2E-4D2B-949B-22EA97881305}"/>
    <dgm:cxn modelId="{2DCEC3FE-3D46-4A38-94B3-67D087A36C94}" type="presOf" srcId="{A6DD39AB-8B0B-43F7-A926-9F3EEEFE49C4}" destId="{0551B4E8-8DF6-420D-B197-8E5D51499EDA}" srcOrd="0" destOrd="0" presId="urn:microsoft.com/office/officeart/2005/8/layout/bProcess4"/>
    <dgm:cxn modelId="{3D4241D2-2E32-47D8-8E65-C0F8A6FE7C39}" type="presOf" srcId="{5C4D6A43-4E2E-4D2B-949B-22EA97881305}" destId="{0E9E53EE-F465-4AFC-90A0-F13922AEF886}" srcOrd="0" destOrd="0" presId="urn:microsoft.com/office/officeart/2005/8/layout/bProcess4"/>
    <dgm:cxn modelId="{6DC92A0E-CD9E-44F6-8994-C3DF7FDBEE14}" srcId="{9CF84AB2-82D1-4F12-9DBD-11011947E741}" destId="{02406645-66EE-4BC1-8617-9EC834D66626}" srcOrd="4" destOrd="0" parTransId="{FCFE0EBA-6D0C-4422-AF4C-5B1DB6D771DF}" sibTransId="{3E592120-0E74-484D-B1B9-901ECED2DCAC}"/>
    <dgm:cxn modelId="{AAFA82B5-E987-4C22-B2DB-2DA162E73A59}" type="presOf" srcId="{3E592120-0E74-484D-B1B9-901ECED2DCAC}" destId="{63C732E5-4B8E-4741-A3C9-8C09B147C0D1}" srcOrd="0" destOrd="0" presId="urn:microsoft.com/office/officeart/2005/8/layout/bProcess4"/>
    <dgm:cxn modelId="{80BD2520-AB94-44FC-BBB1-05E0C007FB2D}" srcId="{9CF84AB2-82D1-4F12-9DBD-11011947E741}" destId="{94CBDBB7-3465-4151-B692-E38298624F9F}" srcOrd="3" destOrd="0" parTransId="{9D50D955-815E-4523-9F51-1547C32273F1}" sibTransId="{8A3126F7-66B7-4859-94DA-21F0DDB90A3A}"/>
    <dgm:cxn modelId="{76319C19-A36E-4A3D-9D6B-C93558C623F0}" type="presOf" srcId="{223E098D-80CE-4BC2-A54E-124DC3959224}" destId="{E604036A-04F5-4514-99D7-62EE2BD95BF7}" srcOrd="0" destOrd="0" presId="urn:microsoft.com/office/officeart/2005/8/layout/bProcess4"/>
    <dgm:cxn modelId="{99409DE9-3241-44EF-971B-A87D38DD9A19}" type="presParOf" srcId="{50C7BA3E-A8EF-4A7D-8283-85256BF391BF}" destId="{7B430C98-3E20-4B26-BB76-BAFDB7FF1CA6}" srcOrd="0" destOrd="0" presId="urn:microsoft.com/office/officeart/2005/8/layout/bProcess4"/>
    <dgm:cxn modelId="{6A8AC5B4-D320-490A-8370-699CE0DA9B64}" type="presParOf" srcId="{7B430C98-3E20-4B26-BB76-BAFDB7FF1CA6}" destId="{B23C10CD-1297-4F31-A0FC-4AABAAE0F91E}" srcOrd="0" destOrd="0" presId="urn:microsoft.com/office/officeart/2005/8/layout/bProcess4"/>
    <dgm:cxn modelId="{E13F9527-AD31-45F0-8058-9F67BB426098}" type="presParOf" srcId="{7B430C98-3E20-4B26-BB76-BAFDB7FF1CA6}" destId="{E604036A-04F5-4514-99D7-62EE2BD95BF7}" srcOrd="1" destOrd="0" presId="urn:microsoft.com/office/officeart/2005/8/layout/bProcess4"/>
    <dgm:cxn modelId="{F74FFF3A-AD8E-48D1-A82C-142C7656B84A}" type="presParOf" srcId="{50C7BA3E-A8EF-4A7D-8283-85256BF391BF}" destId="{0E9E53EE-F465-4AFC-90A0-F13922AEF886}" srcOrd="1" destOrd="0" presId="urn:microsoft.com/office/officeart/2005/8/layout/bProcess4"/>
    <dgm:cxn modelId="{A223AF45-623E-4F3F-975D-04732CF321EF}" type="presParOf" srcId="{50C7BA3E-A8EF-4A7D-8283-85256BF391BF}" destId="{F5474635-E6E0-4D1C-9C8A-823238BAF2C4}" srcOrd="2" destOrd="0" presId="urn:microsoft.com/office/officeart/2005/8/layout/bProcess4"/>
    <dgm:cxn modelId="{B6F8CD07-DD09-4AC2-B7F8-5AF2D4566625}" type="presParOf" srcId="{F5474635-E6E0-4D1C-9C8A-823238BAF2C4}" destId="{2612A357-A90A-4075-85CB-A87C2D8DCD27}" srcOrd="0" destOrd="0" presId="urn:microsoft.com/office/officeart/2005/8/layout/bProcess4"/>
    <dgm:cxn modelId="{122F1CF0-771E-4236-B4D6-7875297BF9E3}" type="presParOf" srcId="{F5474635-E6E0-4D1C-9C8A-823238BAF2C4}" destId="{0551B4E8-8DF6-420D-B197-8E5D51499EDA}" srcOrd="1" destOrd="0" presId="urn:microsoft.com/office/officeart/2005/8/layout/bProcess4"/>
    <dgm:cxn modelId="{ACF54B52-596F-44DE-854A-BDB0137FBA1D}" type="presParOf" srcId="{50C7BA3E-A8EF-4A7D-8283-85256BF391BF}" destId="{A04DEAA3-6201-4976-A61C-8FCD7C1BC207}" srcOrd="3" destOrd="0" presId="urn:microsoft.com/office/officeart/2005/8/layout/bProcess4"/>
    <dgm:cxn modelId="{EAC5B452-F8F0-4478-9F12-9ABC6B389FDC}" type="presParOf" srcId="{50C7BA3E-A8EF-4A7D-8283-85256BF391BF}" destId="{BAB3CBD2-5741-4CD3-9BF3-B91963532198}" srcOrd="4" destOrd="0" presId="urn:microsoft.com/office/officeart/2005/8/layout/bProcess4"/>
    <dgm:cxn modelId="{136749C1-1EE3-4754-A01D-9580DD0A6273}" type="presParOf" srcId="{BAB3CBD2-5741-4CD3-9BF3-B91963532198}" destId="{631323E6-38BF-43CF-B028-7E242AA64A21}" srcOrd="0" destOrd="0" presId="urn:microsoft.com/office/officeart/2005/8/layout/bProcess4"/>
    <dgm:cxn modelId="{ABDF5309-5FBD-4151-A492-911918F9F4F0}" type="presParOf" srcId="{BAB3CBD2-5741-4CD3-9BF3-B91963532198}" destId="{917966E8-6191-4C93-A7E6-CEB87C96F5D5}" srcOrd="1" destOrd="0" presId="urn:microsoft.com/office/officeart/2005/8/layout/bProcess4"/>
    <dgm:cxn modelId="{5D2EB4AA-C361-46BC-BC37-23411CBC9D8B}" type="presParOf" srcId="{50C7BA3E-A8EF-4A7D-8283-85256BF391BF}" destId="{89AD1B25-42CC-43C5-8F32-D054D02DF9D9}" srcOrd="5" destOrd="0" presId="urn:microsoft.com/office/officeart/2005/8/layout/bProcess4"/>
    <dgm:cxn modelId="{8063AC62-10DC-40F4-88E2-0959B25A088E}" type="presParOf" srcId="{50C7BA3E-A8EF-4A7D-8283-85256BF391BF}" destId="{D9CFB5EC-A3EA-4906-BCFF-DF57FE759590}" srcOrd="6" destOrd="0" presId="urn:microsoft.com/office/officeart/2005/8/layout/bProcess4"/>
    <dgm:cxn modelId="{0EAEE906-FDB9-438D-B21E-AFC30422BBCF}" type="presParOf" srcId="{D9CFB5EC-A3EA-4906-BCFF-DF57FE759590}" destId="{60B55CBB-3176-4DD7-93EF-E19EAE55847D}" srcOrd="0" destOrd="0" presId="urn:microsoft.com/office/officeart/2005/8/layout/bProcess4"/>
    <dgm:cxn modelId="{BCCF8A93-BB10-405C-ABBA-861D30302FFD}" type="presParOf" srcId="{D9CFB5EC-A3EA-4906-BCFF-DF57FE759590}" destId="{33635194-0A21-4EB1-B261-260A801DD712}" srcOrd="1" destOrd="0" presId="urn:microsoft.com/office/officeart/2005/8/layout/bProcess4"/>
    <dgm:cxn modelId="{4654C36A-54D7-4DAF-B1EA-E681E7F09E88}" type="presParOf" srcId="{50C7BA3E-A8EF-4A7D-8283-85256BF391BF}" destId="{B23881F0-5E17-4C50-962A-84213FA504E3}" srcOrd="7" destOrd="0" presId="urn:microsoft.com/office/officeart/2005/8/layout/bProcess4"/>
    <dgm:cxn modelId="{C273073B-A75F-4F0C-854B-43CF51D3669E}" type="presParOf" srcId="{50C7BA3E-A8EF-4A7D-8283-85256BF391BF}" destId="{78BCE6C3-3C3F-4DD5-B8C4-3BB362476945}" srcOrd="8" destOrd="0" presId="urn:microsoft.com/office/officeart/2005/8/layout/bProcess4"/>
    <dgm:cxn modelId="{0A25714E-F2CB-4879-9EE5-454862E20EB4}" type="presParOf" srcId="{78BCE6C3-3C3F-4DD5-B8C4-3BB362476945}" destId="{1BD37323-8BAB-422D-A5CD-57BA82E31D11}" srcOrd="0" destOrd="0" presId="urn:microsoft.com/office/officeart/2005/8/layout/bProcess4"/>
    <dgm:cxn modelId="{9B8FEBCC-9AF2-4D52-B571-F0031218843E}" type="presParOf" srcId="{78BCE6C3-3C3F-4DD5-B8C4-3BB362476945}" destId="{ABA7B0BB-4134-4661-8803-12FDD9988F51}" srcOrd="1" destOrd="0" presId="urn:microsoft.com/office/officeart/2005/8/layout/bProcess4"/>
    <dgm:cxn modelId="{8C8CF595-8058-4D64-A892-3D70C7CE8C20}" type="presParOf" srcId="{50C7BA3E-A8EF-4A7D-8283-85256BF391BF}" destId="{63C732E5-4B8E-4741-A3C9-8C09B147C0D1}" srcOrd="9" destOrd="0" presId="urn:microsoft.com/office/officeart/2005/8/layout/bProcess4"/>
    <dgm:cxn modelId="{226CA8A3-B59F-4490-B915-8B2C0D4FA1A3}" type="presParOf" srcId="{50C7BA3E-A8EF-4A7D-8283-85256BF391BF}" destId="{A9E7561E-EEE8-4E64-906E-B670FDFB55E0}" srcOrd="10" destOrd="0" presId="urn:microsoft.com/office/officeart/2005/8/layout/bProcess4"/>
    <dgm:cxn modelId="{E0470617-E40D-47F3-9AD9-F16515242249}" type="presParOf" srcId="{A9E7561E-EEE8-4E64-906E-B670FDFB55E0}" destId="{B039A6B8-2EAC-40DE-8F12-3DB9B7BB6649}" srcOrd="0" destOrd="0" presId="urn:microsoft.com/office/officeart/2005/8/layout/bProcess4"/>
    <dgm:cxn modelId="{B1A93DCE-0D4A-4F55-A67A-7572E18EB02F}" type="presParOf" srcId="{A9E7561E-EEE8-4E64-906E-B670FDFB55E0}" destId="{2C2D16C8-FBB4-491F-AA9E-6CA5EFB3E9B0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12C1E3-4289-488B-87F7-61B6B090DBC2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2D631755-F2A1-46F1-A36C-6451ADC21AB8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sz="1000" b="0" dirty="0">
              <a:solidFill>
                <a:schemeClr val="tx1"/>
              </a:solidFill>
              <a:latin typeface="+mn-lt"/>
            </a:rPr>
            <a:t>Письмами поддержки</a:t>
          </a:r>
        </a:p>
      </dgm:t>
    </dgm:pt>
    <dgm:pt modelId="{E7EDAB87-A8A5-41C1-BCE3-8443C75C0F35}" type="parTrans" cxnId="{66CBE3BF-92A2-43ED-B219-4AFDED80BBC0}">
      <dgm:prSet/>
      <dgm:spPr/>
      <dgm:t>
        <a:bodyPr/>
        <a:lstStyle/>
        <a:p>
          <a:endParaRPr lang="ru-RU"/>
        </a:p>
      </dgm:t>
    </dgm:pt>
    <dgm:pt modelId="{E1B4134C-7C00-4070-BDA3-9EACBE6A0E16}" type="sibTrans" cxnId="{66CBE3BF-92A2-43ED-B219-4AFDED80BBC0}">
      <dgm:prSet/>
      <dgm:spPr/>
      <dgm:t>
        <a:bodyPr/>
        <a:lstStyle/>
        <a:p>
          <a:endParaRPr lang="ru-RU"/>
        </a:p>
      </dgm:t>
    </dgm:pt>
    <dgm:pt modelId="{3BDF6AB2-C232-4F01-AA81-6FE7BAAD7EC7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sz="1000" b="0" dirty="0">
              <a:solidFill>
                <a:schemeClr val="tx1"/>
              </a:solidFill>
              <a:latin typeface="+mn-lt"/>
            </a:rPr>
            <a:t>Соглашениями о сотрудничестве</a:t>
          </a:r>
        </a:p>
      </dgm:t>
    </dgm:pt>
    <dgm:pt modelId="{714728F1-F47A-44B0-A840-1B1BC89986DF}" type="parTrans" cxnId="{36BF3BE9-9CEE-472F-83BE-03296FE3CA0D}">
      <dgm:prSet/>
      <dgm:spPr/>
      <dgm:t>
        <a:bodyPr/>
        <a:lstStyle/>
        <a:p>
          <a:endParaRPr lang="ru-RU"/>
        </a:p>
      </dgm:t>
    </dgm:pt>
    <dgm:pt modelId="{1D155007-6189-4525-9529-01B2100AA402}" type="sibTrans" cxnId="{36BF3BE9-9CEE-472F-83BE-03296FE3CA0D}">
      <dgm:prSet/>
      <dgm:spPr/>
      <dgm:t>
        <a:bodyPr/>
        <a:lstStyle/>
        <a:p>
          <a:endParaRPr lang="ru-RU"/>
        </a:p>
      </dgm:t>
    </dgm:pt>
    <dgm:pt modelId="{E21E7C03-6CF9-4191-9D74-6BD21208E077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sz="1000" b="0" dirty="0">
              <a:solidFill>
                <a:schemeClr val="tx1"/>
              </a:solidFill>
              <a:latin typeface="+mn-lt"/>
            </a:rPr>
            <a:t>Другими аналогичными документами</a:t>
          </a:r>
        </a:p>
      </dgm:t>
    </dgm:pt>
    <dgm:pt modelId="{36C26568-EBC0-415A-AA9C-B111BB5D02CE}" type="parTrans" cxnId="{34C1D9B2-2F55-4C48-9C5C-CEFAC02F0242}">
      <dgm:prSet/>
      <dgm:spPr/>
      <dgm:t>
        <a:bodyPr/>
        <a:lstStyle/>
        <a:p>
          <a:endParaRPr lang="ru-RU"/>
        </a:p>
      </dgm:t>
    </dgm:pt>
    <dgm:pt modelId="{5677FAC0-C7EE-4F7F-89E0-D65F7E8B78B6}" type="sibTrans" cxnId="{34C1D9B2-2F55-4C48-9C5C-CEFAC02F0242}">
      <dgm:prSet/>
      <dgm:spPr/>
      <dgm:t>
        <a:bodyPr/>
        <a:lstStyle/>
        <a:p>
          <a:endParaRPr lang="ru-RU"/>
        </a:p>
      </dgm:t>
    </dgm:pt>
    <dgm:pt modelId="{34667B86-77BB-406C-B35B-0F320F8509C3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 rtl="0"/>
          <a:r>
            <a:rPr lang="ru-RU" sz="1000" b="0" dirty="0">
              <a:solidFill>
                <a:schemeClr val="tx1"/>
              </a:solidFill>
              <a:latin typeface="+mn-lt"/>
            </a:rPr>
            <a:t>ВАЖНО! В письмах поддержки или иных документах, подтверждающих участие партнёров в проекте, должно быть чётко описано, каким образом будет оказана поддержка (безвозмездное предоставление помещения, публикации информации о проекте, финансовая помощь в определённом размере и т. д.)</a:t>
          </a:r>
        </a:p>
      </dgm:t>
    </dgm:pt>
    <dgm:pt modelId="{A98DB6CB-C24F-4AE4-B6B6-FF62AB78FAF9}" type="parTrans" cxnId="{A0F2074F-F684-49D6-9830-71D1FFE900C0}">
      <dgm:prSet/>
      <dgm:spPr/>
      <dgm:t>
        <a:bodyPr/>
        <a:lstStyle/>
        <a:p>
          <a:endParaRPr lang="ru-RU"/>
        </a:p>
      </dgm:t>
    </dgm:pt>
    <dgm:pt modelId="{B3A5FFFF-C546-4D94-9963-4EADEBC030F6}" type="sibTrans" cxnId="{A0F2074F-F684-49D6-9830-71D1FFE900C0}">
      <dgm:prSet/>
      <dgm:spPr/>
      <dgm:t>
        <a:bodyPr/>
        <a:lstStyle/>
        <a:p>
          <a:endParaRPr lang="ru-RU"/>
        </a:p>
      </dgm:t>
    </dgm:pt>
    <dgm:pt modelId="{08E89D38-8D36-428D-8A18-06779575785A}" type="pres">
      <dgm:prSet presAssocID="{1312C1E3-4289-488B-87F7-61B6B090DBC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E80130-B2AE-45F1-9BDE-BEA66DF55724}" type="pres">
      <dgm:prSet presAssocID="{2D631755-F2A1-46F1-A36C-6451ADC21AB8}" presName="parentText" presStyleLbl="node1" presStyleIdx="0" presStyleCnt="4" custScaleY="25313" custLinFactY="-43173" custLinFactNeighborX="87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952A07-73CC-460C-9222-08C30592D36E}" type="pres">
      <dgm:prSet presAssocID="{E1B4134C-7C00-4070-BDA3-9EACBE6A0E16}" presName="spacer" presStyleCnt="0"/>
      <dgm:spPr/>
    </dgm:pt>
    <dgm:pt modelId="{38500FC7-D03A-459F-A6DD-A73EAC70E37A}" type="pres">
      <dgm:prSet presAssocID="{3BDF6AB2-C232-4F01-AA81-6FE7BAAD7EC7}" presName="parentText" presStyleLbl="node1" presStyleIdx="1" presStyleCnt="4" custScaleY="20721" custLinFactNeighborX="853" custLinFactNeighborY="-530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344F6C-5B65-4BCF-8F1F-BB094E220CD5}" type="pres">
      <dgm:prSet presAssocID="{1D155007-6189-4525-9529-01B2100AA402}" presName="spacer" presStyleCnt="0"/>
      <dgm:spPr/>
    </dgm:pt>
    <dgm:pt modelId="{E414483F-C6DD-4211-A993-9B6279BFBAD2}" type="pres">
      <dgm:prSet presAssocID="{E21E7C03-6CF9-4191-9D74-6BD21208E077}" presName="parentText" presStyleLbl="node1" presStyleIdx="2" presStyleCnt="4" custScaleY="31812" custLinFactNeighborX="753" custLinFactNeighborY="-8546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825CEE-2D7E-4BF7-AD6A-4A83D2B49735}" type="pres">
      <dgm:prSet presAssocID="{5677FAC0-C7EE-4F7F-89E0-D65F7E8B78B6}" presName="spacer" presStyleCnt="0"/>
      <dgm:spPr/>
    </dgm:pt>
    <dgm:pt modelId="{FAD3CC4B-9D5F-43B2-9049-0BA1A1D8C1C7}" type="pres">
      <dgm:prSet presAssocID="{34667B86-77BB-406C-B35B-0F320F8509C3}" presName="parentText" presStyleLbl="node1" presStyleIdx="3" presStyleCnt="4" custScaleX="100000" custScaleY="88987" custLinFactY="-935" custLinFactNeighborX="-63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DA6BA2-7E35-4B33-97CC-1272BB230FBE}" type="presOf" srcId="{1312C1E3-4289-488B-87F7-61B6B090DBC2}" destId="{08E89D38-8D36-428D-8A18-06779575785A}" srcOrd="0" destOrd="0" presId="urn:microsoft.com/office/officeart/2005/8/layout/vList2"/>
    <dgm:cxn modelId="{A0F2074F-F684-49D6-9830-71D1FFE900C0}" srcId="{1312C1E3-4289-488B-87F7-61B6B090DBC2}" destId="{34667B86-77BB-406C-B35B-0F320F8509C3}" srcOrd="3" destOrd="0" parTransId="{A98DB6CB-C24F-4AE4-B6B6-FF62AB78FAF9}" sibTransId="{B3A5FFFF-C546-4D94-9963-4EADEBC030F6}"/>
    <dgm:cxn modelId="{3C82D6AD-C6D1-4470-ADEA-8CFC3BC6CDB2}" type="presOf" srcId="{34667B86-77BB-406C-B35B-0F320F8509C3}" destId="{FAD3CC4B-9D5F-43B2-9049-0BA1A1D8C1C7}" srcOrd="0" destOrd="0" presId="urn:microsoft.com/office/officeart/2005/8/layout/vList2"/>
    <dgm:cxn modelId="{C7AA011C-E116-47E5-9334-AC0A7330C4E7}" type="presOf" srcId="{3BDF6AB2-C232-4F01-AA81-6FE7BAAD7EC7}" destId="{38500FC7-D03A-459F-A6DD-A73EAC70E37A}" srcOrd="0" destOrd="0" presId="urn:microsoft.com/office/officeart/2005/8/layout/vList2"/>
    <dgm:cxn modelId="{45BB1876-1242-414B-AF65-C1004F846307}" type="presOf" srcId="{2D631755-F2A1-46F1-A36C-6451ADC21AB8}" destId="{CDE80130-B2AE-45F1-9BDE-BEA66DF55724}" srcOrd="0" destOrd="0" presId="urn:microsoft.com/office/officeart/2005/8/layout/vList2"/>
    <dgm:cxn modelId="{36BF3BE9-9CEE-472F-83BE-03296FE3CA0D}" srcId="{1312C1E3-4289-488B-87F7-61B6B090DBC2}" destId="{3BDF6AB2-C232-4F01-AA81-6FE7BAAD7EC7}" srcOrd="1" destOrd="0" parTransId="{714728F1-F47A-44B0-A840-1B1BC89986DF}" sibTransId="{1D155007-6189-4525-9529-01B2100AA402}"/>
    <dgm:cxn modelId="{66CBE3BF-92A2-43ED-B219-4AFDED80BBC0}" srcId="{1312C1E3-4289-488B-87F7-61B6B090DBC2}" destId="{2D631755-F2A1-46F1-A36C-6451ADC21AB8}" srcOrd="0" destOrd="0" parTransId="{E7EDAB87-A8A5-41C1-BCE3-8443C75C0F35}" sibTransId="{E1B4134C-7C00-4070-BDA3-9EACBE6A0E16}"/>
    <dgm:cxn modelId="{5140A7C1-E32F-4A1B-9B61-624E2E485EDD}" type="presOf" srcId="{E21E7C03-6CF9-4191-9D74-6BD21208E077}" destId="{E414483F-C6DD-4211-A993-9B6279BFBAD2}" srcOrd="0" destOrd="0" presId="urn:microsoft.com/office/officeart/2005/8/layout/vList2"/>
    <dgm:cxn modelId="{34C1D9B2-2F55-4C48-9C5C-CEFAC02F0242}" srcId="{1312C1E3-4289-488B-87F7-61B6B090DBC2}" destId="{E21E7C03-6CF9-4191-9D74-6BD21208E077}" srcOrd="2" destOrd="0" parTransId="{36C26568-EBC0-415A-AA9C-B111BB5D02CE}" sibTransId="{5677FAC0-C7EE-4F7F-89E0-D65F7E8B78B6}"/>
    <dgm:cxn modelId="{A09062BA-7B8D-4E4C-A456-2FD6641932F4}" type="presParOf" srcId="{08E89D38-8D36-428D-8A18-06779575785A}" destId="{CDE80130-B2AE-45F1-9BDE-BEA66DF55724}" srcOrd="0" destOrd="0" presId="urn:microsoft.com/office/officeart/2005/8/layout/vList2"/>
    <dgm:cxn modelId="{C303BB88-23CF-406A-AF94-2C0FCB9AA58A}" type="presParOf" srcId="{08E89D38-8D36-428D-8A18-06779575785A}" destId="{9E952A07-73CC-460C-9222-08C30592D36E}" srcOrd="1" destOrd="0" presId="urn:microsoft.com/office/officeart/2005/8/layout/vList2"/>
    <dgm:cxn modelId="{B31BD412-4CD0-4892-883C-88AECAB16491}" type="presParOf" srcId="{08E89D38-8D36-428D-8A18-06779575785A}" destId="{38500FC7-D03A-459F-A6DD-A73EAC70E37A}" srcOrd="2" destOrd="0" presId="urn:microsoft.com/office/officeart/2005/8/layout/vList2"/>
    <dgm:cxn modelId="{FCC0765F-8E41-4AB7-9A50-FDABA0A08322}" type="presParOf" srcId="{08E89D38-8D36-428D-8A18-06779575785A}" destId="{B7344F6C-5B65-4BCF-8F1F-BB094E220CD5}" srcOrd="3" destOrd="0" presId="urn:microsoft.com/office/officeart/2005/8/layout/vList2"/>
    <dgm:cxn modelId="{2D120DDA-4D9A-427E-B836-365A0E03484E}" type="presParOf" srcId="{08E89D38-8D36-428D-8A18-06779575785A}" destId="{E414483F-C6DD-4211-A993-9B6279BFBAD2}" srcOrd="4" destOrd="0" presId="urn:microsoft.com/office/officeart/2005/8/layout/vList2"/>
    <dgm:cxn modelId="{7C573D76-65E3-4924-B411-8D133B241340}" type="presParOf" srcId="{08E89D38-8D36-428D-8A18-06779575785A}" destId="{F3825CEE-2D7E-4BF7-AD6A-4A83D2B49735}" srcOrd="5" destOrd="0" presId="urn:microsoft.com/office/officeart/2005/8/layout/vList2"/>
    <dgm:cxn modelId="{FA7F1E15-5AF7-4797-99CF-CE4F12CBAE66}" type="presParOf" srcId="{08E89D38-8D36-428D-8A18-06779575785A}" destId="{FAD3CC4B-9D5F-43B2-9049-0BA1A1D8C1C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E80130-B2AE-45F1-9BDE-BEA66DF55724}">
      <dsp:nvSpPr>
        <dsp:cNvPr id="0" name=""/>
        <dsp:cNvSpPr/>
      </dsp:nvSpPr>
      <dsp:spPr>
        <a:xfrm>
          <a:off x="0" y="85592"/>
          <a:ext cx="3888610" cy="293757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+mn-lt"/>
            </a:rPr>
            <a:t>Содержание</a:t>
          </a:r>
        </a:p>
      </dsp:txBody>
      <dsp:txXfrm>
        <a:off x="14340" y="99932"/>
        <a:ext cx="3859930" cy="265077"/>
      </dsp:txXfrm>
    </dsp:sp>
    <dsp:sp modelId="{38500FC7-D03A-459F-A6DD-A73EAC70E37A}">
      <dsp:nvSpPr>
        <dsp:cNvPr id="0" name=""/>
        <dsp:cNvSpPr/>
      </dsp:nvSpPr>
      <dsp:spPr>
        <a:xfrm>
          <a:off x="0" y="648072"/>
          <a:ext cx="3888610" cy="261720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+mn-lt"/>
            </a:rPr>
            <a:t>Срок исполнения</a:t>
          </a:r>
        </a:p>
      </dsp:txBody>
      <dsp:txXfrm>
        <a:off x="12776" y="660848"/>
        <a:ext cx="3863058" cy="236168"/>
      </dsp:txXfrm>
    </dsp:sp>
    <dsp:sp modelId="{E414483F-C6DD-4211-A993-9B6279BFBAD2}">
      <dsp:nvSpPr>
        <dsp:cNvPr id="0" name=""/>
        <dsp:cNvSpPr/>
      </dsp:nvSpPr>
      <dsp:spPr>
        <a:xfrm>
          <a:off x="0" y="1170032"/>
          <a:ext cx="3888610" cy="308062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+mn-lt"/>
            </a:rPr>
            <a:t>Место проведения</a:t>
          </a:r>
        </a:p>
      </dsp:txBody>
      <dsp:txXfrm>
        <a:off x="15038" y="1185070"/>
        <a:ext cx="3858534" cy="277986"/>
      </dsp:txXfrm>
    </dsp:sp>
    <dsp:sp modelId="{FAD3CC4B-9D5F-43B2-9049-0BA1A1D8C1C7}">
      <dsp:nvSpPr>
        <dsp:cNvPr id="0" name=""/>
        <dsp:cNvSpPr/>
      </dsp:nvSpPr>
      <dsp:spPr>
        <a:xfrm>
          <a:off x="0" y="1826571"/>
          <a:ext cx="3888610" cy="302059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+mn-lt"/>
            </a:rPr>
            <a:t>Ожидаемый результат</a:t>
          </a:r>
        </a:p>
      </dsp:txBody>
      <dsp:txXfrm>
        <a:off x="14745" y="1841316"/>
        <a:ext cx="3859120" cy="2725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9E53EE-F465-4AFC-90A0-F13922AEF886}">
      <dsp:nvSpPr>
        <dsp:cNvPr id="0" name=""/>
        <dsp:cNvSpPr/>
      </dsp:nvSpPr>
      <dsp:spPr>
        <a:xfrm rot="5400000">
          <a:off x="664115" y="488913"/>
          <a:ext cx="758246" cy="91856"/>
        </a:xfrm>
        <a:prstGeom prst="rect">
          <a:avLst/>
        </a:prstGeom>
        <a:solidFill>
          <a:schemeClr val="accent3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04036A-04F5-4514-99D7-62EE2BD95BF7}">
      <dsp:nvSpPr>
        <dsp:cNvPr id="0" name=""/>
        <dsp:cNvSpPr/>
      </dsp:nvSpPr>
      <dsp:spPr>
        <a:xfrm>
          <a:off x="318940" y="502"/>
          <a:ext cx="2053749" cy="612377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>
              <a:solidFill>
                <a:schemeClr val="tx1"/>
              </a:solidFill>
            </a:rPr>
            <a:t>Определите, какие виды деятельности нужны для запланированных вами мероприятий</a:t>
          </a:r>
        </a:p>
      </dsp:txBody>
      <dsp:txXfrm>
        <a:off x="336876" y="18438"/>
        <a:ext cx="2017877" cy="576505"/>
      </dsp:txXfrm>
    </dsp:sp>
    <dsp:sp modelId="{A04DEAA3-6201-4976-A61C-8FCD7C1BC207}">
      <dsp:nvSpPr>
        <dsp:cNvPr id="0" name=""/>
        <dsp:cNvSpPr/>
      </dsp:nvSpPr>
      <dsp:spPr>
        <a:xfrm rot="5400000">
          <a:off x="664115" y="1254385"/>
          <a:ext cx="758246" cy="91856"/>
        </a:xfrm>
        <a:prstGeom prst="rect">
          <a:avLst/>
        </a:prstGeom>
        <a:solidFill>
          <a:schemeClr val="accent3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51B4E8-8DF6-420D-B197-8E5D51499EDA}">
      <dsp:nvSpPr>
        <dsp:cNvPr id="0" name=""/>
        <dsp:cNvSpPr/>
      </dsp:nvSpPr>
      <dsp:spPr>
        <a:xfrm>
          <a:off x="318940" y="765974"/>
          <a:ext cx="2053749" cy="612377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>
              <a:solidFill>
                <a:schemeClr val="tx1"/>
              </a:solidFill>
            </a:rPr>
            <a:t>Сформируйте виды деятельности в роли/должности в проекте</a:t>
          </a:r>
        </a:p>
      </dsp:txBody>
      <dsp:txXfrm>
        <a:off x="336876" y="783910"/>
        <a:ext cx="2017877" cy="576505"/>
      </dsp:txXfrm>
    </dsp:sp>
    <dsp:sp modelId="{89AD1B25-42CC-43C5-8F32-D054D02DF9D9}">
      <dsp:nvSpPr>
        <dsp:cNvPr id="0" name=""/>
        <dsp:cNvSpPr/>
      </dsp:nvSpPr>
      <dsp:spPr>
        <a:xfrm rot="21574039">
          <a:off x="1050471" y="1627482"/>
          <a:ext cx="2552791" cy="91856"/>
        </a:xfrm>
        <a:prstGeom prst="rect">
          <a:avLst/>
        </a:prstGeom>
        <a:solidFill>
          <a:schemeClr val="accent3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7966E8-6191-4C93-A7E6-CEB87C96F5D5}">
      <dsp:nvSpPr>
        <dsp:cNvPr id="0" name=""/>
        <dsp:cNvSpPr/>
      </dsp:nvSpPr>
      <dsp:spPr>
        <a:xfrm>
          <a:off x="318940" y="1531445"/>
          <a:ext cx="2053749" cy="612377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>
              <a:solidFill>
                <a:schemeClr val="tx1"/>
              </a:solidFill>
            </a:rPr>
            <a:t>Определите, какие знания/навыки/компетенции нужны для каждой роли/должности</a:t>
          </a:r>
        </a:p>
      </dsp:txBody>
      <dsp:txXfrm>
        <a:off x="336876" y="1549381"/>
        <a:ext cx="2017877" cy="576505"/>
      </dsp:txXfrm>
    </dsp:sp>
    <dsp:sp modelId="{B23881F0-5E17-4C50-962A-84213FA504E3}">
      <dsp:nvSpPr>
        <dsp:cNvPr id="0" name=""/>
        <dsp:cNvSpPr/>
      </dsp:nvSpPr>
      <dsp:spPr>
        <a:xfrm rot="16064661">
          <a:off x="3202315" y="1221800"/>
          <a:ext cx="785469" cy="91856"/>
        </a:xfrm>
        <a:prstGeom prst="rect">
          <a:avLst/>
        </a:prstGeom>
        <a:solidFill>
          <a:schemeClr val="accent3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635194-0A21-4EB1-B261-260A801DD712}">
      <dsp:nvSpPr>
        <dsp:cNvPr id="0" name=""/>
        <dsp:cNvSpPr/>
      </dsp:nvSpPr>
      <dsp:spPr>
        <a:xfrm>
          <a:off x="2884423" y="1512168"/>
          <a:ext cx="2057321" cy="612377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>
              <a:solidFill>
                <a:schemeClr val="tx1"/>
              </a:solidFill>
            </a:rPr>
            <a:t>Проанализируйте, кто из ваших сотрудников или знакомых подойдёт на каждую должность</a:t>
          </a:r>
        </a:p>
      </dsp:txBody>
      <dsp:txXfrm>
        <a:off x="2902359" y="1530104"/>
        <a:ext cx="2021449" cy="576505"/>
      </dsp:txXfrm>
    </dsp:sp>
    <dsp:sp modelId="{63C732E5-4B8E-4741-A3C9-8C09B147C0D1}">
      <dsp:nvSpPr>
        <dsp:cNvPr id="0" name=""/>
        <dsp:cNvSpPr/>
      </dsp:nvSpPr>
      <dsp:spPr>
        <a:xfrm rot="16200000">
          <a:off x="3223163" y="465716"/>
          <a:ext cx="712858" cy="91856"/>
        </a:xfrm>
        <a:prstGeom prst="rect">
          <a:avLst/>
        </a:prstGeom>
        <a:solidFill>
          <a:schemeClr val="accent3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A7B0BB-4134-4661-8803-12FDD9988F51}">
      <dsp:nvSpPr>
        <dsp:cNvPr id="0" name=""/>
        <dsp:cNvSpPr/>
      </dsp:nvSpPr>
      <dsp:spPr>
        <a:xfrm>
          <a:off x="2853508" y="720082"/>
          <a:ext cx="2057321" cy="612377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>
              <a:solidFill>
                <a:schemeClr val="tx1"/>
              </a:solidFill>
            </a:rPr>
            <a:t>Решите, кого ещё нужно привлечь на недостающие должности и сможете ли вы найти таких людей</a:t>
          </a:r>
        </a:p>
      </dsp:txBody>
      <dsp:txXfrm>
        <a:off x="2871444" y="738018"/>
        <a:ext cx="2021449" cy="576505"/>
      </dsp:txXfrm>
    </dsp:sp>
    <dsp:sp modelId="{2C2D16C8-FBB4-491F-AA9E-6CA5EFB3E9B0}">
      <dsp:nvSpPr>
        <dsp:cNvPr id="0" name=""/>
        <dsp:cNvSpPr/>
      </dsp:nvSpPr>
      <dsp:spPr>
        <a:xfrm>
          <a:off x="2853508" y="0"/>
          <a:ext cx="2057321" cy="612377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>
              <a:solidFill>
                <a:schemeClr val="tx1"/>
              </a:solidFill>
            </a:rPr>
            <a:t>Если вы не можете найти человека на какую-то из должностей, пересмотрите план мероприятий </a:t>
          </a:r>
        </a:p>
      </dsp:txBody>
      <dsp:txXfrm>
        <a:off x="2871444" y="17936"/>
        <a:ext cx="2021449" cy="5765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E80130-B2AE-45F1-9BDE-BEA66DF55724}">
      <dsp:nvSpPr>
        <dsp:cNvPr id="0" name=""/>
        <dsp:cNvSpPr/>
      </dsp:nvSpPr>
      <dsp:spPr>
        <a:xfrm>
          <a:off x="0" y="0"/>
          <a:ext cx="5184934" cy="246406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0" kern="1200" dirty="0">
              <a:solidFill>
                <a:schemeClr val="tx1"/>
              </a:solidFill>
              <a:latin typeface="+mn-lt"/>
            </a:rPr>
            <a:t>Письмами поддержки</a:t>
          </a:r>
        </a:p>
      </dsp:txBody>
      <dsp:txXfrm>
        <a:off x="12029" y="12029"/>
        <a:ext cx="5160876" cy="222348"/>
      </dsp:txXfrm>
    </dsp:sp>
    <dsp:sp modelId="{38500FC7-D03A-459F-A6DD-A73EAC70E37A}">
      <dsp:nvSpPr>
        <dsp:cNvPr id="0" name=""/>
        <dsp:cNvSpPr/>
      </dsp:nvSpPr>
      <dsp:spPr>
        <a:xfrm>
          <a:off x="0" y="316824"/>
          <a:ext cx="5184934" cy="201706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0" kern="1200" dirty="0">
              <a:solidFill>
                <a:schemeClr val="tx1"/>
              </a:solidFill>
              <a:latin typeface="+mn-lt"/>
            </a:rPr>
            <a:t>Соглашениями о сотрудничестве</a:t>
          </a:r>
        </a:p>
      </dsp:txBody>
      <dsp:txXfrm>
        <a:off x="9846" y="326670"/>
        <a:ext cx="5165242" cy="182014"/>
      </dsp:txXfrm>
    </dsp:sp>
    <dsp:sp modelId="{E414483F-C6DD-4211-A993-9B6279BFBAD2}">
      <dsp:nvSpPr>
        <dsp:cNvPr id="0" name=""/>
        <dsp:cNvSpPr/>
      </dsp:nvSpPr>
      <dsp:spPr>
        <a:xfrm>
          <a:off x="0" y="619820"/>
          <a:ext cx="5184934" cy="30967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0" kern="1200" dirty="0">
              <a:solidFill>
                <a:schemeClr val="tx1"/>
              </a:solidFill>
              <a:latin typeface="+mn-lt"/>
            </a:rPr>
            <a:t>Другими аналогичными документами</a:t>
          </a:r>
        </a:p>
      </dsp:txBody>
      <dsp:txXfrm>
        <a:off x="15117" y="634937"/>
        <a:ext cx="5154700" cy="279436"/>
      </dsp:txXfrm>
    </dsp:sp>
    <dsp:sp modelId="{FAD3CC4B-9D5F-43B2-9049-0BA1A1D8C1C7}">
      <dsp:nvSpPr>
        <dsp:cNvPr id="0" name=""/>
        <dsp:cNvSpPr/>
      </dsp:nvSpPr>
      <dsp:spPr>
        <a:xfrm>
          <a:off x="0" y="1048380"/>
          <a:ext cx="5184934" cy="866235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just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0" kern="1200" dirty="0">
              <a:solidFill>
                <a:schemeClr val="tx1"/>
              </a:solidFill>
              <a:latin typeface="+mn-lt"/>
            </a:rPr>
            <a:t>ВАЖНО! В письмах поддержки или иных документах, подтверждающих участие партнёров в проекте, должно быть чётко описано, каким образом будет оказана поддержка (безвозмездное предоставление помещения, публикации информации о проекте, финансовая помощь в определённом размере и т. д.)</a:t>
          </a:r>
        </a:p>
      </dsp:txBody>
      <dsp:txXfrm>
        <a:off x="42286" y="1090666"/>
        <a:ext cx="5100362" cy="7816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7CACB-56D2-4A31-A322-B704D4A87283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40EBE-CD7A-45C7-BFEB-8E7377D3662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885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1435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1pPr>
    <a:lvl2pPr marL="257175" algn="l" defTabSz="51435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2pPr>
    <a:lvl3pPr marL="514350" algn="l" defTabSz="51435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3pPr>
    <a:lvl4pPr marL="771525" algn="l" defTabSz="51435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4pPr>
    <a:lvl5pPr marL="1028700" algn="l" defTabSz="51435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5pPr>
    <a:lvl6pPr marL="1285875" algn="l" defTabSz="51435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543050" algn="l" defTabSz="51435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800225" algn="l" defTabSz="51435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2057400" algn="l" defTabSz="51435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40EBE-CD7A-45C7-BFEB-8E7377D3662D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239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40EBE-CD7A-45C7-BFEB-8E7377D3662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239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40EBE-CD7A-45C7-BFEB-8E7377D3662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239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40EBE-CD7A-45C7-BFEB-8E7377D3662D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239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40EBE-CD7A-45C7-BFEB-8E7377D3662D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372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40EBE-CD7A-45C7-BFEB-8E7377D3662D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5898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40EBE-CD7A-45C7-BFEB-8E7377D3662D}" type="slidenum">
              <a:rPr lang="ru-RU" smtClean="0"/>
              <a:pPr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589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336061" y="648018"/>
            <a:ext cx="4946811" cy="864023"/>
          </a:xfrm>
          <a:ln>
            <a:noFill/>
          </a:ln>
        </p:spPr>
        <p:txBody>
          <a:bodyPr vert="horz" tIns="0" rIns="10287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32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336060" y="1525334"/>
            <a:ext cx="4948732" cy="828022"/>
          </a:xfrm>
        </p:spPr>
        <p:txBody>
          <a:bodyPr lIns="0" rIns="10287"/>
          <a:lstStyle>
            <a:lvl1pPr marL="0" marR="25718" indent="0" algn="r">
              <a:buNone/>
              <a:defRPr>
                <a:solidFill>
                  <a:schemeClr val="tx1"/>
                </a:solidFill>
              </a:defRPr>
            </a:lvl1pPr>
            <a:lvl2pPr marL="257175" indent="0" algn="ctr">
              <a:buNone/>
            </a:lvl2pPr>
            <a:lvl3pPr marL="514350" indent="0" algn="ctr">
              <a:buNone/>
            </a:lvl3pPr>
            <a:lvl4pPr marL="771525" indent="0" algn="ctr">
              <a:buNone/>
            </a:lvl4pPr>
            <a:lvl5pPr marL="1028700" indent="0" algn="ctr">
              <a:buNone/>
            </a:lvl5pPr>
            <a:lvl6pPr marL="1285875" indent="0" algn="ctr">
              <a:buNone/>
            </a:lvl6pPr>
            <a:lvl7pPr marL="1543050" indent="0" algn="ctr">
              <a:buNone/>
            </a:lvl7pPr>
            <a:lvl8pPr marL="1800225" indent="0" algn="ctr">
              <a:buNone/>
            </a:lvl8pPr>
            <a:lvl9pPr marL="20574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6752" y="432012"/>
            <a:ext cx="1296234" cy="2462317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8052" y="432012"/>
            <a:ext cx="3792683" cy="2462317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140" y="622097"/>
            <a:ext cx="4896882" cy="643697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32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140" y="1277829"/>
            <a:ext cx="4896882" cy="713269"/>
          </a:xfrm>
        </p:spPr>
        <p:txBody>
          <a:bodyPr lIns="25718" rIns="25718"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052" y="332649"/>
            <a:ext cx="5184934" cy="540015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8052" y="907151"/>
            <a:ext cx="2544458" cy="2095257"/>
          </a:xfrm>
        </p:spPr>
        <p:txBody>
          <a:bodyPr/>
          <a:lstStyle>
            <a:lvl1pPr>
              <a:defRPr sz="15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8528" y="907151"/>
            <a:ext cx="2544458" cy="2095257"/>
          </a:xfrm>
        </p:spPr>
        <p:txBody>
          <a:bodyPr/>
          <a:lstStyle>
            <a:lvl1pPr>
              <a:defRPr sz="15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052" y="332649"/>
            <a:ext cx="5184934" cy="540015"/>
          </a:xfrm>
        </p:spPr>
        <p:txBody>
          <a:bodyPr tIns="25718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052" y="876519"/>
            <a:ext cx="2545459" cy="311513"/>
          </a:xfrm>
        </p:spPr>
        <p:txBody>
          <a:bodyPr lIns="25718" tIns="0" rIns="25718" bIns="0" anchor="ctr">
            <a:noAutofit/>
          </a:bodyPr>
          <a:lstStyle>
            <a:lvl1pPr marL="0" indent="0">
              <a:buNone/>
              <a:defRPr sz="1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100" b="1"/>
            </a:lvl2pPr>
            <a:lvl3pPr>
              <a:buNone/>
              <a:defRPr sz="1000" b="1"/>
            </a:lvl3pPr>
            <a:lvl4pPr>
              <a:buNone/>
              <a:defRPr sz="900" b="1"/>
            </a:lvl4pPr>
            <a:lvl5pPr>
              <a:buNone/>
              <a:defRPr sz="9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2926528" y="878649"/>
            <a:ext cx="2546459" cy="309383"/>
          </a:xfrm>
        </p:spPr>
        <p:txBody>
          <a:bodyPr lIns="25718" tIns="0" rIns="25718" bIns="0" anchor="ctr"/>
          <a:lstStyle>
            <a:lvl1pPr marL="0" indent="0">
              <a:buNone/>
              <a:defRPr sz="1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100" b="1"/>
            </a:lvl2pPr>
            <a:lvl3pPr>
              <a:buNone/>
              <a:defRPr sz="1000" b="1"/>
            </a:lvl3pPr>
            <a:lvl4pPr>
              <a:buNone/>
              <a:defRPr sz="900" b="1"/>
            </a:lvl4pPr>
            <a:lvl5pPr>
              <a:buNone/>
              <a:defRPr sz="9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88052" y="1188032"/>
            <a:ext cx="2545459" cy="1816925"/>
          </a:xfrm>
        </p:spPr>
        <p:txBody>
          <a:bodyPr tIns="0"/>
          <a:lstStyle>
            <a:lvl1pPr>
              <a:defRPr sz="12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6528" y="1188032"/>
            <a:ext cx="2546459" cy="1816925"/>
          </a:xfrm>
        </p:spPr>
        <p:txBody>
          <a:bodyPr tIns="0"/>
          <a:lstStyle>
            <a:lvl1pPr>
              <a:defRPr sz="12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052" y="332649"/>
            <a:ext cx="5232943" cy="540015"/>
          </a:xfrm>
        </p:spPr>
        <p:txBody>
          <a:bodyPr vert="horz" tIns="2571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28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78" y="243008"/>
            <a:ext cx="1728311" cy="549015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15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32078" y="792021"/>
            <a:ext cx="1728311" cy="2160059"/>
          </a:xfrm>
        </p:spPr>
        <p:txBody>
          <a:bodyPr lIns="10287" rIns="10287"/>
          <a:lstStyle>
            <a:lvl1pPr marL="0" indent="0" algn="l">
              <a:buNone/>
              <a:defRPr sz="800"/>
            </a:lvl1pPr>
            <a:lvl2pPr indent="0" algn="l">
              <a:buNone/>
              <a:defRPr sz="700"/>
            </a:lvl2pPr>
            <a:lvl3pPr indent="0" algn="l">
              <a:buNone/>
              <a:defRPr sz="600"/>
            </a:lvl3pPr>
            <a:lvl4pPr indent="0" algn="l">
              <a:buNone/>
              <a:defRPr sz="500"/>
            </a:lvl4pPr>
            <a:lvl5pPr indent="0" algn="l">
              <a:buNone/>
              <a:defRPr sz="5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52406" y="792021"/>
            <a:ext cx="3220580" cy="2160059"/>
          </a:xfrm>
        </p:spPr>
        <p:txBody>
          <a:bodyPr tIns="0"/>
          <a:lstStyle>
            <a:lvl1pPr>
              <a:defRPr sz="1600"/>
            </a:lvl1pPr>
            <a:lvl2pPr>
              <a:defRPr sz="1500"/>
            </a:lvl2pPr>
            <a:lvl3pPr>
              <a:defRPr sz="1400"/>
            </a:lvl3pPr>
            <a:lvl4pPr>
              <a:defRPr sz="1100"/>
            </a:lvl4pPr>
            <a:lvl5pPr>
              <a:defRPr sz="1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1994534" y="523515"/>
            <a:ext cx="3312597" cy="1944053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5042883" y="2532243"/>
            <a:ext cx="97938" cy="73442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69" y="556077"/>
            <a:ext cx="1394171" cy="747715"/>
          </a:xfrm>
        </p:spPr>
        <p:txBody>
          <a:bodyPr vert="horz" lIns="25718" tIns="25718" rIns="25718" bIns="25718" anchor="b"/>
          <a:lstStyle>
            <a:lvl1pPr algn="l">
              <a:buNone/>
              <a:defRPr sz="11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69" y="1336470"/>
            <a:ext cx="1392251" cy="1029628"/>
          </a:xfrm>
        </p:spPr>
        <p:txBody>
          <a:bodyPr lIns="36005" rIns="25718" bIns="25718" anchor="t"/>
          <a:lstStyle>
            <a:lvl1pPr marL="0" indent="0" algn="l">
              <a:spcBef>
                <a:spcPts val="141"/>
              </a:spcBef>
              <a:buFontTx/>
              <a:buNone/>
              <a:defRPr sz="700"/>
            </a:lvl1pPr>
            <a:lvl2pPr>
              <a:defRPr sz="7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88917" y="3003082"/>
            <a:ext cx="384069" cy="17250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196171" y="566717"/>
            <a:ext cx="2909324" cy="185765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18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6001" y="2748075"/>
            <a:ext cx="5773040" cy="4920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2760497" y="2938580"/>
            <a:ext cx="3000541" cy="30150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6001" y="-3375"/>
            <a:ext cx="5773040" cy="4920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2760497" y="-3375"/>
            <a:ext cx="3000541" cy="30150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288052" y="332649"/>
            <a:ext cx="5184934" cy="540015"/>
          </a:xfrm>
          <a:prstGeom prst="rect">
            <a:avLst/>
          </a:prstGeom>
        </p:spPr>
        <p:txBody>
          <a:bodyPr vert="horz" lIns="0" tIns="25718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288052" y="914425"/>
            <a:ext cx="5184934" cy="2073656"/>
          </a:xfrm>
          <a:prstGeom prst="rect">
            <a:avLst/>
          </a:prstGeom>
        </p:spPr>
        <p:txBody>
          <a:bodyPr vert="horz" lIns="51435" tIns="25718" rIns="51435" bIns="25718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288052" y="3003082"/>
            <a:ext cx="1344242" cy="17250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7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1680303" y="3003082"/>
            <a:ext cx="2112381" cy="17250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7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4992899" y="3003082"/>
            <a:ext cx="480087" cy="17250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7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1982" y="95629"/>
            <a:ext cx="5784065" cy="30672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28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154305" indent="-154305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indent="-13887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-13887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668655" indent="-118301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118301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977265" indent="-118301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080135" indent="-10287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9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234440" indent="-102870" algn="l" rtl="0" eaLnBrk="1" latinLnBrk="0" hangingPunct="1">
        <a:spcBef>
          <a:spcPct val="20000"/>
        </a:spcBef>
        <a:buClr>
          <a:schemeClr val="tx2"/>
        </a:buClr>
        <a:buChar char="•"/>
        <a:defRPr kumimoji="0"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388745" indent="-10287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21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20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455973" y="442834"/>
            <a:ext cx="4896882" cy="4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35" tIns="25718" rIns="51435" bIns="25718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Разработка 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социального проекта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385304" y="2621794"/>
            <a:ext cx="4896882" cy="487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35" tIns="25718" rIns="51435" bIns="25718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>
              <a:buNone/>
            </a:pPr>
            <a:r>
              <a:rPr lang="ru-RU" sz="1000" b="1" dirty="0">
                <a:solidFill>
                  <a:schemeClr val="tx1"/>
                </a:solidFill>
                <a:latin typeface="+mn-lt"/>
              </a:rPr>
              <a:t>Практико-ориентированный тренинг</a:t>
            </a:r>
          </a:p>
          <a:p>
            <a:pPr algn="ctr">
              <a:buNone/>
            </a:pPr>
            <a:r>
              <a:rPr lang="ru-RU" sz="1000" b="1" dirty="0" smtClean="0">
                <a:solidFill>
                  <a:schemeClr val="tx1"/>
                </a:solidFill>
                <a:latin typeface="+mn-lt"/>
              </a:rPr>
              <a:t>февраль-март </a:t>
            </a:r>
            <a:r>
              <a:rPr lang="ru-RU" sz="1000" b="1" dirty="0">
                <a:solidFill>
                  <a:schemeClr val="tx1"/>
                </a:solidFill>
                <a:latin typeface="+mn-lt"/>
              </a:rPr>
              <a:t>2022 г. 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481322" y="887384"/>
            <a:ext cx="4896882" cy="1753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35" tIns="25718" rIns="51435" bIns="25718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Идея проекта.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Проблема целевой группы.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ru-RU" altLang="ru-RU" sz="14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Обоснование социальной значимости и актуальности.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ru-RU" altLang="ru-RU" sz="14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Постановка целей и задач.</a:t>
            </a:r>
            <a:br>
              <a:rPr lang="ru-RU" altLang="ru-RU" sz="14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</a:br>
            <a:r>
              <a:rPr lang="ru-RU" altLang="ru-RU" sz="14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Календарный план: продумываем мероприятия для достижения результатов проекта.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ru-RU" altLang="ru-RU" sz="14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Как сформировать команду проекта.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ru-RU" altLang="ru-RU" sz="14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Составляем бюджет</a:t>
            </a:r>
            <a:r>
              <a:rPr lang="ru-RU" altLang="ru-RU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проекта</a:t>
            </a:r>
            <a:endParaRPr lang="ru-RU" altLang="ru-RU" sz="1400" b="1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907" y="343044"/>
            <a:ext cx="998720" cy="23217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49" t="13676" r="7490" b="13984"/>
          <a:stretch/>
        </p:blipFill>
        <p:spPr>
          <a:xfrm>
            <a:off x="249202" y="305106"/>
            <a:ext cx="952718" cy="29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527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4569" y="361287"/>
            <a:ext cx="5184934" cy="239213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Целевая группа: как её определить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202" y="701492"/>
            <a:ext cx="5184934" cy="1701023"/>
          </a:xfrm>
        </p:spPr>
        <p:txBody>
          <a:bodyPr>
            <a:normAutofit fontScale="92500" lnSpcReduction="10000"/>
          </a:bodyPr>
          <a:lstStyle/>
          <a:p>
            <a:pPr marL="160734" indent="-160734" algn="just">
              <a:spcBef>
                <a:spcPts val="338"/>
              </a:spcBef>
              <a:spcAft>
                <a:spcPts val="338"/>
              </a:spcAft>
              <a:buFont typeface="Wingdings" panose="05000000000000000000" pitchFamily="2" charset="2"/>
              <a:buChar char="ü"/>
            </a:pPr>
            <a:r>
              <a:rPr lang="ru-RU" sz="1400" dirty="0">
                <a:latin typeface="Georgia" panose="02040502050405020303" pitchFamily="18" charset="0"/>
              </a:rPr>
              <a:t>основная целевая группа в проекте, как правило, одна (если их несколько, формулируйте каждую максимально конкретно; не забудьте, что вы должны решить проблему каждой из целевых групп);</a:t>
            </a:r>
          </a:p>
          <a:p>
            <a:pPr marL="160734" indent="-160734" algn="just">
              <a:spcBef>
                <a:spcPts val="338"/>
              </a:spcBef>
              <a:spcAft>
                <a:spcPts val="338"/>
              </a:spcAft>
              <a:buFont typeface="Wingdings" panose="05000000000000000000" pitchFamily="2" charset="2"/>
              <a:buChar char="ü"/>
            </a:pPr>
            <a:r>
              <a:rPr lang="ru-RU" sz="1400" dirty="0">
                <a:latin typeface="Georgia" panose="02040502050405020303" pitchFamily="18" charset="0"/>
              </a:rPr>
              <a:t>соотносите с обоснованием проблемы, целью, календарным планом и результатами проекта;</a:t>
            </a:r>
          </a:p>
          <a:p>
            <a:pPr marL="160734" indent="-160734" algn="just">
              <a:spcBef>
                <a:spcPts val="338"/>
              </a:spcBef>
              <a:spcAft>
                <a:spcPts val="338"/>
              </a:spcAft>
              <a:buFont typeface="Wingdings" panose="05000000000000000000" pitchFamily="2" charset="2"/>
              <a:buChar char="ü"/>
            </a:pPr>
            <a:r>
              <a:rPr lang="ru-RU" sz="1400" dirty="0">
                <a:latin typeface="Georgia" panose="02040502050405020303" pitchFamily="18" charset="0"/>
                <a:cs typeface="Times New Roman" panose="02020603050405020304" pitchFamily="18" charset="0"/>
              </a:rPr>
              <a:t>не завышайте количество – взяв обязательство, его будет необходимо выполнить.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476" y="2334474"/>
            <a:ext cx="879023" cy="725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146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31" y="395908"/>
            <a:ext cx="5184934" cy="239213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Целевая группа: как её определить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476" y="2334474"/>
            <a:ext cx="879023" cy="72573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864295" y="971972"/>
            <a:ext cx="1497129" cy="14264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spcCol="0"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384575" y="971972"/>
            <a:ext cx="1497129" cy="14264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spcCol="0"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983956" y="1177347"/>
            <a:ext cx="12241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Для какой целевой группы проблема стоит  наиболее остро/ потребность наиболее важна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21071" y="1177346"/>
            <a:ext cx="12241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С какой целевой группой вам интереснее работать/ больше компетенций, опыта</a:t>
            </a:r>
          </a:p>
        </p:txBody>
      </p:sp>
    </p:spTree>
    <p:extLst>
      <p:ext uri="{BB962C8B-B14F-4D97-AF65-F5344CB8AC3E}">
        <p14:creationId xmlns:p14="http://schemas.microsoft.com/office/powerpoint/2010/main" val="4116046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23" y="251892"/>
            <a:ext cx="5184934" cy="565703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Описание проблемы и обоснование социальной значимости проекта</a:t>
            </a:r>
          </a:p>
        </p:txBody>
      </p:sp>
      <p:sp>
        <p:nvSpPr>
          <p:cNvPr id="5" name="Овал 4"/>
          <p:cNvSpPr/>
          <p:nvPr/>
        </p:nvSpPr>
        <p:spPr>
          <a:xfrm>
            <a:off x="1934774" y="1620044"/>
            <a:ext cx="1588451" cy="78247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Проблема</a:t>
            </a:r>
          </a:p>
        </p:txBody>
      </p:sp>
      <p:sp>
        <p:nvSpPr>
          <p:cNvPr id="6" name="Овал 5"/>
          <p:cNvSpPr/>
          <p:nvPr/>
        </p:nvSpPr>
        <p:spPr>
          <a:xfrm>
            <a:off x="1854499" y="934053"/>
            <a:ext cx="1043859" cy="446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600" dirty="0"/>
              <a:t>Кого касается (целевые группы)</a:t>
            </a:r>
          </a:p>
        </p:txBody>
      </p:sp>
      <p:sp>
        <p:nvSpPr>
          <p:cNvPr id="23" name="Овал 22"/>
          <p:cNvSpPr/>
          <p:nvPr/>
        </p:nvSpPr>
        <p:spPr>
          <a:xfrm>
            <a:off x="3744615" y="1396722"/>
            <a:ext cx="1043859" cy="446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600" dirty="0"/>
              <a:t>В чём заключается, (суть, описание)</a:t>
            </a:r>
          </a:p>
        </p:txBody>
      </p:sp>
      <p:sp>
        <p:nvSpPr>
          <p:cNvPr id="27" name="Овал 26"/>
          <p:cNvSpPr/>
          <p:nvPr/>
        </p:nvSpPr>
        <p:spPr>
          <a:xfrm>
            <a:off x="3150676" y="2531728"/>
            <a:ext cx="1043859" cy="446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600" dirty="0"/>
              <a:t>Есть ли запрос на её решение от целевой группы</a:t>
            </a:r>
          </a:p>
        </p:txBody>
      </p:sp>
      <p:sp>
        <p:nvSpPr>
          <p:cNvPr id="29" name="Овал 28"/>
          <p:cNvSpPr/>
          <p:nvPr/>
        </p:nvSpPr>
        <p:spPr>
          <a:xfrm>
            <a:off x="1934774" y="2628156"/>
            <a:ext cx="1043859" cy="446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600" dirty="0"/>
              <a:t>Причины/</a:t>
            </a:r>
          </a:p>
          <a:p>
            <a:pPr algn="ctr"/>
            <a:r>
              <a:rPr lang="ru-RU" sz="600" dirty="0"/>
              <a:t>препятствия</a:t>
            </a:r>
          </a:p>
        </p:txBody>
      </p:sp>
      <p:sp>
        <p:nvSpPr>
          <p:cNvPr id="31" name="Овал 30"/>
          <p:cNvSpPr/>
          <p:nvPr/>
        </p:nvSpPr>
        <p:spPr>
          <a:xfrm>
            <a:off x="555189" y="1764060"/>
            <a:ext cx="1043859" cy="446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600" dirty="0"/>
              <a:t>Кто ещё занимается решением здесь и сейчас</a:t>
            </a:r>
          </a:p>
        </p:txBody>
      </p:sp>
      <p:sp>
        <p:nvSpPr>
          <p:cNvPr id="32" name="Овал 31"/>
          <p:cNvSpPr/>
          <p:nvPr/>
        </p:nvSpPr>
        <p:spPr>
          <a:xfrm>
            <a:off x="3888630" y="2011279"/>
            <a:ext cx="1043859" cy="446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600" dirty="0"/>
              <a:t>Осознаёт ли целевая группа проблему/</a:t>
            </a:r>
          </a:p>
          <a:p>
            <a:pPr algn="ctr"/>
            <a:r>
              <a:rPr lang="ru-RU" sz="600" dirty="0"/>
              <a:t>потребность</a:t>
            </a:r>
          </a:p>
        </p:txBody>
      </p:sp>
      <p:sp>
        <p:nvSpPr>
          <p:cNvPr id="34" name="Овал 33"/>
          <p:cNvSpPr/>
          <p:nvPr/>
        </p:nvSpPr>
        <p:spPr>
          <a:xfrm>
            <a:off x="890914" y="2378042"/>
            <a:ext cx="1043859" cy="446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600" dirty="0"/>
              <a:t>Пытаются ли сами решить и если «да», то как</a:t>
            </a:r>
          </a:p>
        </p:txBody>
      </p:sp>
      <p:sp>
        <p:nvSpPr>
          <p:cNvPr id="35" name="Овал 34"/>
          <p:cNvSpPr/>
          <p:nvPr/>
        </p:nvSpPr>
        <p:spPr>
          <a:xfrm>
            <a:off x="3001295" y="940453"/>
            <a:ext cx="1043859" cy="446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>
              <a:lnSpc>
                <a:spcPct val="90000"/>
              </a:lnSpc>
            </a:pPr>
            <a:r>
              <a:rPr lang="ru-RU" sz="600" dirty="0"/>
              <a:t>У какого количества человек есть проблема/</a:t>
            </a:r>
          </a:p>
          <a:p>
            <a:pPr algn="ctr">
              <a:lnSpc>
                <a:spcPct val="90000"/>
              </a:lnSpc>
            </a:pPr>
            <a:r>
              <a:rPr lang="ru-RU" sz="600" dirty="0"/>
              <a:t>потребность</a:t>
            </a:r>
          </a:p>
        </p:txBody>
      </p:sp>
      <p:sp>
        <p:nvSpPr>
          <p:cNvPr id="36" name="Овал 35"/>
          <p:cNvSpPr/>
          <p:nvPr/>
        </p:nvSpPr>
        <p:spPr>
          <a:xfrm>
            <a:off x="720279" y="1163775"/>
            <a:ext cx="1043859" cy="446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600" dirty="0"/>
              <a:t>Как именно вы хотите изменить существующую ситуацию</a:t>
            </a: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1800399" y="1476028"/>
            <a:ext cx="288032" cy="216024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1656383" y="1987382"/>
            <a:ext cx="252436" cy="32776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2376428" y="1421194"/>
            <a:ext cx="80275" cy="198850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H="1">
            <a:off x="2978633" y="1396722"/>
            <a:ext cx="117911" cy="213697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V="1">
            <a:off x="3456583" y="1620044"/>
            <a:ext cx="256159" cy="144016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3523225" y="2124100"/>
            <a:ext cx="321317" cy="86604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3359868" y="2303089"/>
            <a:ext cx="240731" cy="198850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H="1">
            <a:off x="2416565" y="2402514"/>
            <a:ext cx="40138" cy="198850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flipH="1">
            <a:off x="1764059" y="2234601"/>
            <a:ext cx="252364" cy="143441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9013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7204" y="899964"/>
            <a:ext cx="5217268" cy="1757020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pPr algn="just">
              <a:lnSpc>
                <a:spcPct val="114000"/>
              </a:lnSpc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200" b="1" dirty="0">
                <a:cs typeface="Times New Roman" panose="02020603050405020304" pitchFamily="18" charset="0"/>
              </a:rPr>
              <a:t> </a:t>
            </a:r>
            <a:r>
              <a:rPr lang="ru-RU" sz="1400" dirty="0">
                <a:cs typeface="Times New Roman" panose="02020603050405020304" pitchFamily="18" charset="0"/>
              </a:rPr>
              <a:t>Интервью представителей целевой группы.</a:t>
            </a:r>
          </a:p>
          <a:p>
            <a:pPr algn="just">
              <a:lnSpc>
                <a:spcPct val="114000"/>
              </a:lnSpc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400" dirty="0">
                <a:cs typeface="Times New Roman" panose="02020603050405020304" pitchFamily="18" charset="0"/>
              </a:rPr>
              <a:t> Опросы целевой группы.</a:t>
            </a:r>
          </a:p>
          <a:p>
            <a:pPr algn="just">
              <a:lnSpc>
                <a:spcPct val="114000"/>
              </a:lnSpc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400" dirty="0">
                <a:cs typeface="Times New Roman" panose="02020603050405020304" pitchFamily="18" charset="0"/>
              </a:rPr>
              <a:t> Наблюдения .</a:t>
            </a:r>
          </a:p>
          <a:p>
            <a:pPr algn="just">
              <a:lnSpc>
                <a:spcPct val="114000"/>
              </a:lnSpc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400" dirty="0">
                <a:cs typeface="Times New Roman" panose="02020603050405020304" pitchFamily="18" charset="0"/>
              </a:rPr>
              <a:t> Общение с экспертами.</a:t>
            </a:r>
          </a:p>
          <a:p>
            <a:pPr algn="just">
              <a:lnSpc>
                <a:spcPct val="114000"/>
              </a:lnSpc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400" dirty="0">
                <a:cs typeface="Times New Roman" panose="02020603050405020304" pitchFamily="18" charset="0"/>
              </a:rPr>
              <a:t> Локальная статистика.</a:t>
            </a:r>
          </a:p>
          <a:p>
            <a:pPr algn="just">
              <a:lnSpc>
                <a:spcPct val="114000"/>
              </a:lnSpc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400" dirty="0">
                <a:cs typeface="Times New Roman" panose="02020603050405020304" pitchFamily="18" charset="0"/>
              </a:rPr>
              <a:t> Изучение материалов по проблеме на ресурсах органов местного самоуправления, в локальных СМИ.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16223" y="395908"/>
            <a:ext cx="5184934" cy="277671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Инструменты исследования проблемы</a:t>
            </a:r>
          </a:p>
        </p:txBody>
      </p:sp>
    </p:spTree>
    <p:extLst>
      <p:ext uri="{BB962C8B-B14F-4D97-AF65-F5344CB8AC3E}">
        <p14:creationId xmlns:p14="http://schemas.microsoft.com/office/powerpoint/2010/main" val="1776511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7204" y="755948"/>
            <a:ext cx="5217268" cy="543098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pPr algn="just">
              <a:lnSpc>
                <a:spcPct val="114000"/>
              </a:lnSpc>
              <a:buClr>
                <a:schemeClr val="accent3">
                  <a:lumMod val="50000"/>
                </a:schemeClr>
              </a:buClr>
            </a:pPr>
            <a:r>
              <a:rPr lang="ru-RU" sz="1400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Результаты проекта </a:t>
            </a:r>
            <a:r>
              <a:rPr lang="ru-RU" sz="1400" dirty="0">
                <a:cs typeface="Times New Roman" panose="02020603050405020304" pitchFamily="18" charset="0"/>
              </a:rPr>
              <a:t>— изменения, которые мы хотим увидеть у целевой группы после завершения проекта.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94569" y="395908"/>
            <a:ext cx="5184934" cy="277671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Формирование ожидаемого результата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4569" y="1644043"/>
            <a:ext cx="5217268" cy="421270"/>
          </a:xfrm>
          <a:prstGeom prst="rect">
            <a:avLst/>
          </a:prstGeom>
        </p:spPr>
        <p:txBody>
          <a:bodyPr wrap="square" lIns="51435" tIns="25718" rIns="51435" bIns="25718">
            <a:spAutoFit/>
          </a:bodyPr>
          <a:lstStyle/>
          <a:p>
            <a:pPr algn="just">
              <a:buClr>
                <a:srgbClr val="FFFF00"/>
              </a:buClr>
            </a:pPr>
            <a:r>
              <a:rPr lang="ru-RU" altLang="ru-RU" sz="1200" dirty="0"/>
              <a:t>Формулируя ожидаемые результаты, ответьте на вопрос: как реализация проекта изменит ситуацию в жизни целевой группы</a:t>
            </a:r>
            <a:r>
              <a:rPr lang="en-US" altLang="ru-RU" sz="1200" dirty="0"/>
              <a:t>?</a:t>
            </a:r>
            <a:r>
              <a:rPr lang="ru-RU" altLang="ru-RU" sz="1200" dirty="0"/>
              <a:t> </a:t>
            </a:r>
          </a:p>
        </p:txBody>
      </p:sp>
      <p:pic>
        <p:nvPicPr>
          <p:cNvPr id="8" name="Picture 2" descr="C:\Users\Manager\AppData\Local\Microsoft\Windows\INetCache\IE\11HXSPKT\Q5[1]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863" y="1260004"/>
            <a:ext cx="495950" cy="371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504255" y="2484140"/>
            <a:ext cx="2016224" cy="56231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spcCol="0"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40559" y="2484140"/>
            <a:ext cx="2016224" cy="56231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spcCol="0"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76263" y="2484140"/>
            <a:ext cx="18722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Целевая группа</a:t>
            </a:r>
          </a:p>
          <a:p>
            <a:pPr algn="ctr"/>
            <a:r>
              <a:rPr lang="ru-RU" dirty="0"/>
              <a:t>+</a:t>
            </a:r>
          </a:p>
          <a:p>
            <a:pPr algn="ctr"/>
            <a:r>
              <a:rPr lang="ru-RU" dirty="0"/>
              <a:t>проблема/потребность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52327" y="2196107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accent4">
                    <a:lumMod val="50000"/>
                  </a:schemeClr>
                </a:solidFill>
              </a:rPr>
              <a:t>Сейчас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36603" y="2196106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accent4">
                    <a:lumMod val="50000"/>
                  </a:schemeClr>
                </a:solidFill>
              </a:rPr>
              <a:t>Должно быть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12567" y="2484140"/>
            <a:ext cx="18722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Проблемы/потребность</a:t>
            </a:r>
          </a:p>
          <a:p>
            <a:pPr algn="ctr"/>
            <a:r>
              <a:rPr lang="ru-RU" dirty="0"/>
              <a:t>целевой группы</a:t>
            </a:r>
          </a:p>
          <a:p>
            <a:pPr algn="ctr"/>
            <a:r>
              <a:rPr lang="ru-RU" dirty="0"/>
              <a:t>решена</a:t>
            </a:r>
          </a:p>
        </p:txBody>
      </p:sp>
    </p:spTree>
    <p:extLst>
      <p:ext uri="{BB962C8B-B14F-4D97-AF65-F5344CB8AC3E}">
        <p14:creationId xmlns:p14="http://schemas.microsoft.com/office/powerpoint/2010/main" val="38292858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201" y="564030"/>
            <a:ext cx="5353370" cy="821622"/>
          </a:xfrm>
        </p:spPr>
        <p:txBody>
          <a:bodyPr>
            <a:noAutofit/>
          </a:bodyPr>
          <a:lstStyle/>
          <a:p>
            <a:pPr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altLang="ru-RU" sz="1100" dirty="0"/>
              <a:t>конкретны (указывают на целевую группу)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altLang="ru-RU" sz="1100" dirty="0"/>
              <a:t>измеримы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altLang="ru-RU" sz="1100" dirty="0"/>
              <a:t>достижимы (соответствуют проблеме по масштабу)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altLang="ru-RU" sz="1100" dirty="0"/>
              <a:t>реальны.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30374" y="1980084"/>
            <a:ext cx="5184934" cy="1073365"/>
          </a:xfrm>
          <a:prstGeom prst="rect">
            <a:avLst/>
          </a:prstGeom>
        </p:spPr>
        <p:txBody>
          <a:bodyPr vert="horz" lIns="51435" tIns="25718" rIns="51435" bIns="25718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chemeClr val="accent3">
                  <a:lumMod val="50000"/>
                </a:schemeClr>
              </a:buClr>
            </a:pPr>
            <a:r>
              <a:rPr lang="ru-RU" altLang="ru-RU" sz="1200" dirty="0"/>
              <a:t>не соответствуют целевым группам</a:t>
            </a:r>
          </a:p>
          <a:p>
            <a:pPr algn="just">
              <a:buClr>
                <a:schemeClr val="accent3">
                  <a:lumMod val="50000"/>
                </a:schemeClr>
              </a:buClr>
            </a:pPr>
            <a:r>
              <a:rPr lang="ru-RU" altLang="ru-RU" sz="1200" dirty="0"/>
              <a:t>общие количественные результаты не соответствуют количественным результатам в календарном плане</a:t>
            </a:r>
          </a:p>
          <a:p>
            <a:pPr algn="just">
              <a:buClr>
                <a:schemeClr val="accent3">
                  <a:lumMod val="50000"/>
                </a:schemeClr>
              </a:buClr>
            </a:pPr>
            <a:r>
              <a:rPr lang="ru-RU" altLang="ru-RU" sz="1200" dirty="0"/>
              <a:t>указаны только общие количественные результаты, но не указаны в каждом мероприятии календарного плана.</a:t>
            </a:r>
          </a:p>
        </p:txBody>
      </p:sp>
      <p:pic>
        <p:nvPicPr>
          <p:cNvPr id="2050" name="Picture 2" descr="C:\Users\Manager\AppData\Local\Microsoft\Windows\INetCache\IE\WD08UENE\silhouette-279758_960_720[1]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1248" y="683940"/>
            <a:ext cx="728905" cy="307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9201" y="251892"/>
            <a:ext cx="5280952" cy="298160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pPr algn="ctr"/>
            <a:r>
              <a:rPr lang="ru-RU" altLang="ru-RU" sz="1600" b="1" dirty="0">
                <a:solidFill>
                  <a:schemeClr val="accent4">
                    <a:lumMod val="50000"/>
                  </a:schemeClr>
                </a:solidFill>
              </a:rPr>
              <a:t>Количественные результаты: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9201" y="1392052"/>
            <a:ext cx="5280952" cy="482825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pPr algn="ctr"/>
            <a:r>
              <a:rPr lang="ru-RU" altLang="ru-RU" sz="1400" dirty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rPr>
              <a:t>Типичные ошибки в формулировании </a:t>
            </a:r>
          </a:p>
          <a:p>
            <a:pPr algn="ctr"/>
            <a:r>
              <a:rPr lang="ru-RU" altLang="ru-RU" sz="1400" dirty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rPr>
              <a:t>количественных результатов:</a:t>
            </a:r>
            <a:endParaRPr lang="ru-RU" sz="1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879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8231" y="755948"/>
            <a:ext cx="5184934" cy="648071"/>
          </a:xfrm>
        </p:spPr>
        <p:txBody>
          <a:bodyPr>
            <a:noAutofit/>
          </a:bodyPr>
          <a:lstStyle/>
          <a:p>
            <a:pPr marL="0" indent="0" algn="just">
              <a:buClr>
                <a:srgbClr val="FFFF00"/>
              </a:buClr>
              <a:buNone/>
            </a:pPr>
            <a:r>
              <a:rPr lang="ru-RU" altLang="ru-RU" sz="1200" dirty="0">
                <a:solidFill>
                  <a:schemeClr val="accent4">
                    <a:lumMod val="50000"/>
                  </a:schemeClr>
                </a:solidFill>
              </a:rPr>
              <a:t>отвечают на вопрос:</a:t>
            </a:r>
            <a:r>
              <a:rPr lang="ru-RU" altLang="ru-RU" sz="12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altLang="ru-RU" sz="1200" dirty="0"/>
              <a:t>«Что и как изменится у представителей целевой группы после реализации проекта в контексте проблемы, с которой вы работаете</a:t>
            </a:r>
            <a:r>
              <a:rPr lang="en-US" altLang="ru-RU" sz="1200" dirty="0"/>
              <a:t>?</a:t>
            </a:r>
            <a:r>
              <a:rPr lang="ru-RU" altLang="ru-RU" sz="1200" dirty="0"/>
              <a:t>»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407" y="293247"/>
            <a:ext cx="4854327" cy="298160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pPr algn="ctr">
              <a:buClr>
                <a:srgbClr val="FFFF00"/>
              </a:buClr>
            </a:pPr>
            <a:r>
              <a:rPr lang="ru-RU" altLang="ru-RU" sz="1600" b="1" dirty="0">
                <a:solidFill>
                  <a:schemeClr val="accent4">
                    <a:lumMod val="50000"/>
                  </a:schemeClr>
                </a:solidFill>
              </a:rPr>
              <a:t>Качественные результаты</a:t>
            </a:r>
            <a:endParaRPr lang="ru-RU" sz="16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3075" name="Picture 3" descr="C:\Users\Manager\AppData\Local\Microsoft\Windows\INetCache\IE\11HXSPKT\играем_книга_поиск_вопросов[1]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0819" y="1548036"/>
            <a:ext cx="2335502" cy="1342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8311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8231" y="971972"/>
            <a:ext cx="5184934" cy="18002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ru-RU" altLang="ru-RU" sz="1200" dirty="0"/>
              <a:t> Узнать мнение самой целевой группы про те изменения, которые с ними произошли (опрос, анкетирование, отзывы).</a:t>
            </a:r>
          </a:p>
          <a:p>
            <a:pPr algn="just">
              <a:lnSpc>
                <a:spcPct val="150000"/>
              </a:lnSpc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ru-RU" altLang="ru-RU" sz="1200" dirty="0"/>
              <a:t> Отметить изменения, которые произошли, измерить показатели.</a:t>
            </a:r>
          </a:p>
          <a:p>
            <a:pPr algn="just">
              <a:lnSpc>
                <a:spcPct val="150000"/>
              </a:lnSpc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ru-RU" altLang="ru-RU" sz="1200" dirty="0"/>
              <a:t> Запланировать в календарном плане мероприятия, на которых представители целевой группы продемонстрируют навыки, полученные благодаря проекту.</a:t>
            </a:r>
          </a:p>
          <a:p>
            <a:pPr marL="0" indent="0" algn="just">
              <a:buClr>
                <a:schemeClr val="accent4">
                  <a:lumMod val="50000"/>
                </a:schemeClr>
              </a:buClr>
              <a:buNone/>
            </a:pPr>
            <a:endParaRPr lang="ru-RU" altLang="ru-RU" sz="1200" dirty="0"/>
          </a:p>
          <a:p>
            <a:pPr algn="just"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q"/>
            </a:pPr>
            <a:endParaRPr lang="ru-RU" altLang="ru-RU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521407" y="293247"/>
            <a:ext cx="4854327" cy="544381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pPr algn="ctr">
              <a:buClr>
                <a:srgbClr val="FFFF00"/>
              </a:buClr>
            </a:pPr>
            <a:r>
              <a:rPr lang="ru-RU" altLang="ru-RU" sz="1600" b="1" dirty="0">
                <a:solidFill>
                  <a:schemeClr val="accent4">
                    <a:lumMod val="50000"/>
                  </a:schemeClr>
                </a:solidFill>
              </a:rPr>
              <a:t>Основные способы измерения </a:t>
            </a:r>
          </a:p>
          <a:p>
            <a:pPr algn="ctr">
              <a:buClr>
                <a:srgbClr val="FFFF00"/>
              </a:buClr>
            </a:pPr>
            <a:r>
              <a:rPr lang="ru-RU" altLang="ru-RU" sz="1600" b="1" dirty="0">
                <a:solidFill>
                  <a:schemeClr val="accent4">
                    <a:lumMod val="50000"/>
                  </a:schemeClr>
                </a:solidFill>
              </a:rPr>
              <a:t>качественного результата</a:t>
            </a:r>
            <a:endParaRPr lang="ru-RU" sz="16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105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31" y="395908"/>
            <a:ext cx="5184934" cy="165790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Срок реализации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7261" y="633451"/>
            <a:ext cx="5184934" cy="2449473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ru-RU" dirty="0">
                <a:cs typeface="Times New Roman" panose="02020603050405020304" pitchFamily="18" charset="0"/>
              </a:rPr>
              <a:t>Ориентируйтесь на даты, предложенные </a:t>
            </a:r>
            <a:r>
              <a:rPr lang="ru-RU" dirty="0" err="1">
                <a:cs typeface="Times New Roman" panose="02020603050405020304" pitchFamily="18" charset="0"/>
              </a:rPr>
              <a:t>грантодателем</a:t>
            </a:r>
            <a:r>
              <a:rPr lang="ru-RU" dirty="0"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ru-RU" dirty="0">
                <a:cs typeface="Times New Roman" panose="02020603050405020304" pitchFamily="18" charset="0"/>
              </a:rPr>
              <a:t>Не растягивайте проект, который можно выполнить за полгода, на целый год.</a:t>
            </a:r>
          </a:p>
          <a:p>
            <a:pPr algn="just">
              <a:lnSpc>
                <a:spcPct val="110000"/>
              </a:lnSpc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ru-RU" dirty="0">
                <a:cs typeface="Times New Roman" panose="02020603050405020304" pitchFamily="18" charset="0"/>
              </a:rPr>
              <a:t>Если понимаете, что за тот период, который озвучил </a:t>
            </a:r>
            <a:r>
              <a:rPr lang="ru-RU" dirty="0" err="1">
                <a:cs typeface="Times New Roman" panose="02020603050405020304" pitchFamily="18" charset="0"/>
              </a:rPr>
              <a:t>грантодатель</a:t>
            </a:r>
            <a:r>
              <a:rPr lang="ru-RU" dirty="0">
                <a:cs typeface="Times New Roman" panose="02020603050405020304" pitchFamily="18" charset="0"/>
              </a:rPr>
              <a:t>, вы не укладываетесь в выполнение проекта,  лучше разбить его на этапы.</a:t>
            </a:r>
          </a:p>
          <a:p>
            <a:pPr marL="0" indent="0" algn="ctr">
              <a:buClr>
                <a:schemeClr val="accent3">
                  <a:lumMod val="50000"/>
                </a:schemeClr>
              </a:buClr>
              <a:buNone/>
            </a:pPr>
            <a:endParaRPr lang="ru-RU" sz="1400" dirty="0"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marL="0" indent="0" algn="ctr">
              <a:buClr>
                <a:schemeClr val="accent3">
                  <a:lumMod val="50000"/>
                </a:schemeClr>
              </a:buClr>
              <a:buNone/>
            </a:pPr>
            <a:endParaRPr lang="ru-RU" sz="1400" dirty="0"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marL="0" indent="0" algn="ctr">
              <a:buClr>
                <a:schemeClr val="accent3">
                  <a:lumMod val="50000"/>
                </a:schemeClr>
              </a:buClr>
              <a:buNone/>
            </a:pPr>
            <a:endParaRPr lang="ru-RU" sz="1400" dirty="0"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marL="0" indent="0" algn="ctr">
              <a:buClr>
                <a:schemeClr val="accent3">
                  <a:lumMod val="50000"/>
                </a:schemeClr>
              </a:buClr>
              <a:buNone/>
            </a:pPr>
            <a:endParaRPr lang="ru-RU" sz="1400" dirty="0"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marL="0" indent="0" algn="ctr">
              <a:buClr>
                <a:schemeClr val="accent3">
                  <a:lumMod val="50000"/>
                </a:schemeClr>
              </a:buClr>
              <a:buNone/>
            </a:pPr>
            <a:r>
              <a:rPr lang="ru-RU" sz="1400" dirty="0">
                <a:latin typeface="Georgia" panose="02040502050405020303" pitchFamily="18" charset="0"/>
                <a:cs typeface="Times New Roman" panose="02020603050405020304" pitchFamily="18" charset="0"/>
              </a:rPr>
              <a:t>Сроки реализации должны быть реальными!</a:t>
            </a:r>
          </a:p>
        </p:txBody>
      </p:sp>
      <p:pic>
        <p:nvPicPr>
          <p:cNvPr id="1026" name="Picture 2" descr="C:\Program Files\Microsoft Office\MEDIA\CAGCAT10\j0234131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495" y="2052092"/>
            <a:ext cx="733978" cy="652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3624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3419" y="667471"/>
            <a:ext cx="5184934" cy="1667002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Book Antiqua" panose="02040602050305030304" pitchFamily="18" charset="0"/>
                <a:cs typeface="Times New Roman" panose="02020603050405020304" pitchFamily="18" charset="0"/>
              </a:rPr>
              <a:t>география проекта должна соответствовать реальным возможностям команды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Book Antiqua" panose="02040602050305030304" pitchFamily="18" charset="0"/>
                <a:cs typeface="Times New Roman" panose="02020603050405020304" pitchFamily="18" charset="0"/>
              </a:rPr>
              <a:t>перечисляем конкретно те территории (населённые пункты, районы), где будут проводиться мероприятия проекта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Book Antiqua" panose="02040602050305030304" pitchFamily="18" charset="0"/>
                <a:cs typeface="Times New Roman" panose="02020603050405020304" pitchFamily="18" charset="0"/>
              </a:rPr>
              <a:t>выбранная география должна быть подтверждена в обосновании социальной значимости проекта.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ru-RU" b="1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Webpage"/>
          <p:cNvSpPr>
            <a:spLocks noEditPoints="1" noChangeArrowheads="1"/>
          </p:cNvSpPr>
          <p:nvPr/>
        </p:nvSpPr>
        <p:spPr bwMode="auto">
          <a:xfrm>
            <a:off x="2518069" y="2412132"/>
            <a:ext cx="669700" cy="610492"/>
          </a:xfrm>
          <a:custGeom>
            <a:avLst/>
            <a:gdLst>
              <a:gd name="T0" fmla="*/ 5187 w 21600"/>
              <a:gd name="T1" fmla="*/ 21600 h 21600"/>
              <a:gd name="T2" fmla="*/ 0 w 21600"/>
              <a:gd name="T3" fmla="*/ 17509 h 21600"/>
              <a:gd name="T4" fmla="*/ 21600 w 21600"/>
              <a:gd name="T5" fmla="*/ 0 h 21600"/>
              <a:gd name="T6" fmla="*/ 0 w 21600"/>
              <a:gd name="T7" fmla="*/ 0 h 21600"/>
              <a:gd name="T8" fmla="*/ 10800 w 21600"/>
              <a:gd name="T9" fmla="*/ 0 h 21600"/>
              <a:gd name="T10" fmla="*/ 21600 w 21600"/>
              <a:gd name="T11" fmla="*/ 0 h 21600"/>
              <a:gd name="T12" fmla="*/ 21600 w 21600"/>
              <a:gd name="T13" fmla="*/ 10800 h 21600"/>
              <a:gd name="T14" fmla="*/ 21600 w 21600"/>
              <a:gd name="T15" fmla="*/ 21600 h 21600"/>
              <a:gd name="T16" fmla="*/ 10800 w 21600"/>
              <a:gd name="T17" fmla="*/ 21600 h 21600"/>
              <a:gd name="T18" fmla="*/ 0 w 21600"/>
              <a:gd name="T19" fmla="*/ 10800 h 21600"/>
              <a:gd name="T20" fmla="*/ 1955 w 21600"/>
              <a:gd name="T21" fmla="*/ 12829 h 21600"/>
              <a:gd name="T22" fmla="*/ 19814 w 21600"/>
              <a:gd name="T23" fmla="*/ 207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9184" y="949"/>
                </a:moveTo>
                <a:lnTo>
                  <a:pt x="9758" y="1309"/>
                </a:lnTo>
                <a:lnTo>
                  <a:pt x="11544" y="1292"/>
                </a:lnTo>
                <a:lnTo>
                  <a:pt x="12437" y="1292"/>
                </a:lnTo>
                <a:lnTo>
                  <a:pt x="13414" y="1161"/>
                </a:lnTo>
                <a:lnTo>
                  <a:pt x="13648" y="1243"/>
                </a:lnTo>
                <a:lnTo>
                  <a:pt x="13542" y="1390"/>
                </a:lnTo>
                <a:lnTo>
                  <a:pt x="13967" y="1849"/>
                </a:lnTo>
                <a:lnTo>
                  <a:pt x="14562" y="2520"/>
                </a:lnTo>
                <a:lnTo>
                  <a:pt x="14669" y="3223"/>
                </a:lnTo>
                <a:lnTo>
                  <a:pt x="14796" y="3518"/>
                </a:lnTo>
                <a:lnTo>
                  <a:pt x="15264" y="3665"/>
                </a:lnTo>
                <a:lnTo>
                  <a:pt x="15753" y="3518"/>
                </a:lnTo>
                <a:lnTo>
                  <a:pt x="15902" y="2978"/>
                </a:lnTo>
                <a:lnTo>
                  <a:pt x="16008" y="2323"/>
                </a:lnTo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5591" y="10620"/>
                </a:moveTo>
                <a:lnTo>
                  <a:pt x="6122" y="10996"/>
                </a:lnTo>
                <a:lnTo>
                  <a:pt x="6696" y="11340"/>
                </a:lnTo>
                <a:lnTo>
                  <a:pt x="7313" y="11618"/>
                </a:lnTo>
                <a:lnTo>
                  <a:pt x="7972" y="11863"/>
                </a:lnTo>
                <a:lnTo>
                  <a:pt x="8652" y="12060"/>
                </a:lnTo>
                <a:lnTo>
                  <a:pt x="9396" y="12190"/>
                </a:lnTo>
                <a:lnTo>
                  <a:pt x="10119" y="12272"/>
                </a:lnTo>
                <a:lnTo>
                  <a:pt x="10906" y="12305"/>
                </a:lnTo>
                <a:lnTo>
                  <a:pt x="11650" y="12272"/>
                </a:lnTo>
                <a:lnTo>
                  <a:pt x="12373" y="12190"/>
                </a:lnTo>
                <a:lnTo>
                  <a:pt x="13117" y="12060"/>
                </a:lnTo>
                <a:lnTo>
                  <a:pt x="13797" y="11863"/>
                </a:lnTo>
                <a:lnTo>
                  <a:pt x="14456" y="11618"/>
                </a:lnTo>
                <a:lnTo>
                  <a:pt x="15073" y="11340"/>
                </a:lnTo>
                <a:lnTo>
                  <a:pt x="15647" y="11029"/>
                </a:lnTo>
                <a:lnTo>
                  <a:pt x="16178" y="10652"/>
                </a:lnTo>
                <a:lnTo>
                  <a:pt x="16667" y="10243"/>
                </a:lnTo>
                <a:lnTo>
                  <a:pt x="17071" y="9801"/>
                </a:lnTo>
                <a:lnTo>
                  <a:pt x="17475" y="9327"/>
                </a:lnTo>
                <a:lnTo>
                  <a:pt x="17815" y="8820"/>
                </a:lnTo>
                <a:lnTo>
                  <a:pt x="18049" y="8296"/>
                </a:lnTo>
                <a:lnTo>
                  <a:pt x="18262" y="7723"/>
                </a:lnTo>
                <a:lnTo>
                  <a:pt x="18347" y="7134"/>
                </a:lnTo>
                <a:lnTo>
                  <a:pt x="18389" y="6561"/>
                </a:lnTo>
                <a:lnTo>
                  <a:pt x="18347" y="5956"/>
                </a:lnTo>
                <a:lnTo>
                  <a:pt x="18262" y="5400"/>
                </a:lnTo>
                <a:lnTo>
                  <a:pt x="18049" y="4827"/>
                </a:lnTo>
                <a:lnTo>
                  <a:pt x="17815" y="4303"/>
                </a:lnTo>
                <a:lnTo>
                  <a:pt x="17475" y="3796"/>
                </a:lnTo>
                <a:lnTo>
                  <a:pt x="17114" y="3321"/>
                </a:lnTo>
                <a:lnTo>
                  <a:pt x="16710" y="2880"/>
                </a:lnTo>
                <a:lnTo>
                  <a:pt x="16221" y="2470"/>
                </a:lnTo>
                <a:lnTo>
                  <a:pt x="15689" y="2094"/>
                </a:lnTo>
                <a:lnTo>
                  <a:pt x="15115" y="1750"/>
                </a:lnTo>
                <a:lnTo>
                  <a:pt x="14499" y="1472"/>
                </a:lnTo>
                <a:lnTo>
                  <a:pt x="13797" y="1227"/>
                </a:lnTo>
                <a:lnTo>
                  <a:pt x="13117" y="1030"/>
                </a:lnTo>
                <a:lnTo>
                  <a:pt x="12415" y="883"/>
                </a:lnTo>
                <a:lnTo>
                  <a:pt x="11650" y="818"/>
                </a:lnTo>
                <a:lnTo>
                  <a:pt x="10906" y="785"/>
                </a:lnTo>
                <a:lnTo>
                  <a:pt x="10119" y="818"/>
                </a:lnTo>
                <a:lnTo>
                  <a:pt x="9396" y="883"/>
                </a:lnTo>
                <a:lnTo>
                  <a:pt x="8652" y="1030"/>
                </a:lnTo>
                <a:lnTo>
                  <a:pt x="8014" y="1227"/>
                </a:lnTo>
                <a:lnTo>
                  <a:pt x="7355" y="1440"/>
                </a:lnTo>
                <a:lnTo>
                  <a:pt x="6739" y="1750"/>
                </a:lnTo>
                <a:lnTo>
                  <a:pt x="6122" y="2061"/>
                </a:lnTo>
                <a:lnTo>
                  <a:pt x="5591" y="2438"/>
                </a:lnTo>
                <a:lnTo>
                  <a:pt x="5102" y="2847"/>
                </a:lnTo>
                <a:lnTo>
                  <a:pt x="4698" y="3289"/>
                </a:lnTo>
                <a:lnTo>
                  <a:pt x="4294" y="3763"/>
                </a:lnTo>
                <a:lnTo>
                  <a:pt x="3996" y="4270"/>
                </a:lnTo>
                <a:lnTo>
                  <a:pt x="3720" y="4794"/>
                </a:lnTo>
                <a:lnTo>
                  <a:pt x="3550" y="5367"/>
                </a:lnTo>
                <a:lnTo>
                  <a:pt x="3422" y="5956"/>
                </a:lnTo>
                <a:lnTo>
                  <a:pt x="3380" y="6561"/>
                </a:lnTo>
                <a:lnTo>
                  <a:pt x="3422" y="7134"/>
                </a:lnTo>
                <a:lnTo>
                  <a:pt x="3550" y="7690"/>
                </a:lnTo>
                <a:lnTo>
                  <a:pt x="3720" y="8263"/>
                </a:lnTo>
                <a:lnTo>
                  <a:pt x="3954" y="8787"/>
                </a:lnTo>
                <a:lnTo>
                  <a:pt x="4294" y="9294"/>
                </a:lnTo>
                <a:lnTo>
                  <a:pt x="4655" y="9769"/>
                </a:lnTo>
                <a:lnTo>
                  <a:pt x="5102" y="10210"/>
                </a:lnTo>
                <a:lnTo>
                  <a:pt x="5591" y="10620"/>
                </a:lnTo>
                <a:close/>
              </a:path>
              <a:path w="21600" h="21600" extrusionOk="0">
                <a:moveTo>
                  <a:pt x="3401" y="6021"/>
                </a:moveTo>
                <a:lnTo>
                  <a:pt x="4039" y="5530"/>
                </a:lnTo>
                <a:lnTo>
                  <a:pt x="4294" y="4892"/>
                </a:lnTo>
                <a:lnTo>
                  <a:pt x="4677" y="4156"/>
                </a:lnTo>
                <a:lnTo>
                  <a:pt x="5166" y="3763"/>
                </a:lnTo>
                <a:lnTo>
                  <a:pt x="5378" y="3354"/>
                </a:lnTo>
                <a:lnTo>
                  <a:pt x="5293" y="2732"/>
                </a:lnTo>
                <a:moveTo>
                  <a:pt x="3507" y="7380"/>
                </a:moveTo>
                <a:lnTo>
                  <a:pt x="3890" y="7200"/>
                </a:lnTo>
                <a:lnTo>
                  <a:pt x="4103" y="7249"/>
                </a:lnTo>
                <a:lnTo>
                  <a:pt x="4400" y="7527"/>
                </a:lnTo>
                <a:lnTo>
                  <a:pt x="4719" y="7674"/>
                </a:lnTo>
                <a:lnTo>
                  <a:pt x="5293" y="7641"/>
                </a:lnTo>
                <a:lnTo>
                  <a:pt x="5740" y="7543"/>
                </a:lnTo>
                <a:lnTo>
                  <a:pt x="6144" y="7543"/>
                </a:lnTo>
                <a:lnTo>
                  <a:pt x="6526" y="7821"/>
                </a:lnTo>
                <a:lnTo>
                  <a:pt x="6569" y="8312"/>
                </a:lnTo>
                <a:lnTo>
                  <a:pt x="6059" y="8852"/>
                </a:lnTo>
                <a:lnTo>
                  <a:pt x="5803" y="8967"/>
                </a:lnTo>
                <a:lnTo>
                  <a:pt x="5803" y="9147"/>
                </a:lnTo>
                <a:lnTo>
                  <a:pt x="5421" y="9294"/>
                </a:lnTo>
                <a:lnTo>
                  <a:pt x="4868" y="9163"/>
                </a:lnTo>
                <a:lnTo>
                  <a:pt x="4337" y="9049"/>
                </a:lnTo>
                <a:lnTo>
                  <a:pt x="4081" y="9000"/>
                </a:lnTo>
                <a:moveTo>
                  <a:pt x="14988" y="11372"/>
                </a:moveTo>
                <a:lnTo>
                  <a:pt x="15115" y="10865"/>
                </a:lnTo>
                <a:lnTo>
                  <a:pt x="16072" y="10096"/>
                </a:lnTo>
                <a:lnTo>
                  <a:pt x="16455" y="9605"/>
                </a:lnTo>
                <a:lnTo>
                  <a:pt x="16455" y="8329"/>
                </a:lnTo>
                <a:lnTo>
                  <a:pt x="17156" y="7969"/>
                </a:lnTo>
                <a:lnTo>
                  <a:pt x="17879" y="7870"/>
                </a:lnTo>
                <a:lnTo>
                  <a:pt x="18177" y="7821"/>
                </a:lnTo>
                <a:moveTo>
                  <a:pt x="18368" y="6840"/>
                </a:moveTo>
                <a:lnTo>
                  <a:pt x="18049" y="6610"/>
                </a:lnTo>
                <a:lnTo>
                  <a:pt x="17411" y="6512"/>
                </a:lnTo>
                <a:lnTo>
                  <a:pt x="16859" y="6545"/>
                </a:lnTo>
                <a:lnTo>
                  <a:pt x="16603" y="6201"/>
                </a:lnTo>
                <a:lnTo>
                  <a:pt x="16731" y="5874"/>
                </a:lnTo>
                <a:lnTo>
                  <a:pt x="17241" y="5465"/>
                </a:lnTo>
                <a:lnTo>
                  <a:pt x="17858" y="5236"/>
                </a:lnTo>
                <a:lnTo>
                  <a:pt x="18007" y="5089"/>
                </a:lnTo>
                <a:lnTo>
                  <a:pt x="18049" y="4892"/>
                </a:lnTo>
                <a:moveTo>
                  <a:pt x="8100" y="1260"/>
                </a:moveTo>
                <a:cubicBezTo>
                  <a:pt x="8333" y="1276"/>
                  <a:pt x="8206" y="1554"/>
                  <a:pt x="8695" y="1652"/>
                </a:cubicBezTo>
                <a:cubicBezTo>
                  <a:pt x="9184" y="1750"/>
                  <a:pt x="10481" y="1685"/>
                  <a:pt x="10991" y="1881"/>
                </a:cubicBezTo>
                <a:cubicBezTo>
                  <a:pt x="11501" y="2078"/>
                  <a:pt x="11629" y="2503"/>
                  <a:pt x="11799" y="2830"/>
                </a:cubicBezTo>
                <a:cubicBezTo>
                  <a:pt x="11969" y="3158"/>
                  <a:pt x="11905" y="3910"/>
                  <a:pt x="12054" y="3894"/>
                </a:cubicBezTo>
                <a:cubicBezTo>
                  <a:pt x="12203" y="3878"/>
                  <a:pt x="12351" y="2880"/>
                  <a:pt x="12649" y="2683"/>
                </a:cubicBezTo>
                <a:cubicBezTo>
                  <a:pt x="12947" y="2487"/>
                  <a:pt x="13670" y="2536"/>
                  <a:pt x="13840" y="2683"/>
                </a:cubicBezTo>
                <a:cubicBezTo>
                  <a:pt x="14010" y="2830"/>
                  <a:pt x="13733" y="3370"/>
                  <a:pt x="13648" y="3616"/>
                </a:cubicBezTo>
                <a:cubicBezTo>
                  <a:pt x="13563" y="3861"/>
                  <a:pt x="13457" y="4058"/>
                  <a:pt x="13351" y="4156"/>
                </a:cubicBezTo>
                <a:cubicBezTo>
                  <a:pt x="13244" y="4254"/>
                  <a:pt x="13096" y="4221"/>
                  <a:pt x="12947" y="4254"/>
                </a:cubicBezTo>
                <a:cubicBezTo>
                  <a:pt x="12777" y="4303"/>
                  <a:pt x="12585" y="4369"/>
                  <a:pt x="12394" y="4401"/>
                </a:cubicBezTo>
                <a:cubicBezTo>
                  <a:pt x="12139" y="4500"/>
                  <a:pt x="12054" y="4614"/>
                  <a:pt x="11862" y="4647"/>
                </a:cubicBezTo>
                <a:cubicBezTo>
                  <a:pt x="11650" y="4761"/>
                  <a:pt x="11671" y="4680"/>
                  <a:pt x="11437" y="4778"/>
                </a:cubicBezTo>
                <a:cubicBezTo>
                  <a:pt x="11352" y="4827"/>
                  <a:pt x="11225" y="4974"/>
                  <a:pt x="11246" y="5072"/>
                </a:cubicBezTo>
                <a:cubicBezTo>
                  <a:pt x="11225" y="5154"/>
                  <a:pt x="11267" y="5220"/>
                  <a:pt x="11310" y="5269"/>
                </a:cubicBezTo>
                <a:cubicBezTo>
                  <a:pt x="11352" y="5318"/>
                  <a:pt x="11480" y="5383"/>
                  <a:pt x="11565" y="5416"/>
                </a:cubicBezTo>
                <a:cubicBezTo>
                  <a:pt x="11629" y="5400"/>
                  <a:pt x="11820" y="5465"/>
                  <a:pt x="11862" y="5432"/>
                </a:cubicBezTo>
                <a:cubicBezTo>
                  <a:pt x="11905" y="5416"/>
                  <a:pt x="11926" y="5269"/>
                  <a:pt x="11884" y="5236"/>
                </a:cubicBezTo>
                <a:cubicBezTo>
                  <a:pt x="11841" y="5203"/>
                  <a:pt x="11629" y="5269"/>
                  <a:pt x="11565" y="5220"/>
                </a:cubicBezTo>
                <a:cubicBezTo>
                  <a:pt x="11480" y="5187"/>
                  <a:pt x="11459" y="5040"/>
                  <a:pt x="11480" y="4974"/>
                </a:cubicBezTo>
                <a:cubicBezTo>
                  <a:pt x="11501" y="4909"/>
                  <a:pt x="11607" y="4860"/>
                  <a:pt x="11692" y="4843"/>
                </a:cubicBezTo>
                <a:cubicBezTo>
                  <a:pt x="11905" y="4876"/>
                  <a:pt x="11820" y="4876"/>
                  <a:pt x="12054" y="4876"/>
                </a:cubicBezTo>
                <a:cubicBezTo>
                  <a:pt x="12075" y="5040"/>
                  <a:pt x="12096" y="5269"/>
                  <a:pt x="12139" y="5416"/>
                </a:cubicBezTo>
                <a:cubicBezTo>
                  <a:pt x="12160" y="5465"/>
                  <a:pt x="12330" y="5465"/>
                  <a:pt x="12373" y="5416"/>
                </a:cubicBezTo>
                <a:cubicBezTo>
                  <a:pt x="12415" y="5367"/>
                  <a:pt x="12330" y="4974"/>
                  <a:pt x="12394" y="4892"/>
                </a:cubicBezTo>
                <a:cubicBezTo>
                  <a:pt x="12458" y="4810"/>
                  <a:pt x="12692" y="4925"/>
                  <a:pt x="12755" y="4892"/>
                </a:cubicBezTo>
                <a:cubicBezTo>
                  <a:pt x="12798" y="4860"/>
                  <a:pt x="12840" y="4761"/>
                  <a:pt x="12755" y="4729"/>
                </a:cubicBezTo>
                <a:cubicBezTo>
                  <a:pt x="12670" y="4696"/>
                  <a:pt x="12118" y="4745"/>
                  <a:pt x="12203" y="4696"/>
                </a:cubicBezTo>
                <a:cubicBezTo>
                  <a:pt x="12543" y="4549"/>
                  <a:pt x="12819" y="4434"/>
                  <a:pt x="13266" y="4401"/>
                </a:cubicBezTo>
                <a:cubicBezTo>
                  <a:pt x="13436" y="4385"/>
                  <a:pt x="13585" y="4500"/>
                  <a:pt x="13776" y="4532"/>
                </a:cubicBezTo>
                <a:cubicBezTo>
                  <a:pt x="13967" y="4630"/>
                  <a:pt x="13861" y="4843"/>
                  <a:pt x="13712" y="4925"/>
                </a:cubicBezTo>
                <a:cubicBezTo>
                  <a:pt x="13648" y="5023"/>
                  <a:pt x="13521" y="5121"/>
                  <a:pt x="13414" y="5187"/>
                </a:cubicBezTo>
                <a:cubicBezTo>
                  <a:pt x="13351" y="5285"/>
                  <a:pt x="13287" y="5334"/>
                  <a:pt x="13159" y="5383"/>
                </a:cubicBezTo>
                <a:cubicBezTo>
                  <a:pt x="13117" y="5563"/>
                  <a:pt x="12862" y="5743"/>
                  <a:pt x="12649" y="5809"/>
                </a:cubicBezTo>
                <a:cubicBezTo>
                  <a:pt x="12543" y="5907"/>
                  <a:pt x="12437" y="5940"/>
                  <a:pt x="12309" y="6005"/>
                </a:cubicBezTo>
                <a:cubicBezTo>
                  <a:pt x="12245" y="6120"/>
                  <a:pt x="12139" y="6185"/>
                  <a:pt x="12075" y="6300"/>
                </a:cubicBezTo>
                <a:cubicBezTo>
                  <a:pt x="12118" y="6561"/>
                  <a:pt x="12075" y="6643"/>
                  <a:pt x="12373" y="6741"/>
                </a:cubicBezTo>
                <a:cubicBezTo>
                  <a:pt x="12500" y="6840"/>
                  <a:pt x="12522" y="6970"/>
                  <a:pt x="12330" y="7036"/>
                </a:cubicBezTo>
                <a:cubicBezTo>
                  <a:pt x="12011" y="6987"/>
                  <a:pt x="12033" y="6823"/>
                  <a:pt x="11799" y="6692"/>
                </a:cubicBezTo>
                <a:cubicBezTo>
                  <a:pt x="11714" y="6529"/>
                  <a:pt x="11459" y="6430"/>
                  <a:pt x="11246" y="6398"/>
                </a:cubicBezTo>
                <a:cubicBezTo>
                  <a:pt x="11076" y="6332"/>
                  <a:pt x="11182" y="6365"/>
                  <a:pt x="10906" y="6365"/>
                </a:cubicBezTo>
                <a:cubicBezTo>
                  <a:pt x="10608" y="6512"/>
                  <a:pt x="10544" y="7347"/>
                  <a:pt x="11246" y="7478"/>
                </a:cubicBezTo>
                <a:cubicBezTo>
                  <a:pt x="12394" y="7429"/>
                  <a:pt x="13329" y="7772"/>
                  <a:pt x="13733" y="7985"/>
                </a:cubicBezTo>
                <a:cubicBezTo>
                  <a:pt x="13840" y="8410"/>
                  <a:pt x="13329" y="8901"/>
                  <a:pt x="12500" y="9343"/>
                </a:cubicBezTo>
                <a:cubicBezTo>
                  <a:pt x="11629" y="9736"/>
                  <a:pt x="11480" y="10194"/>
                  <a:pt x="11246" y="10980"/>
                </a:cubicBezTo>
                <a:cubicBezTo>
                  <a:pt x="10991" y="11372"/>
                  <a:pt x="10481" y="10930"/>
                  <a:pt x="10289" y="10096"/>
                </a:cubicBezTo>
                <a:cubicBezTo>
                  <a:pt x="10140" y="9196"/>
                  <a:pt x="9907" y="8165"/>
                  <a:pt x="10459" y="7576"/>
                </a:cubicBezTo>
                <a:cubicBezTo>
                  <a:pt x="9375" y="6790"/>
                  <a:pt x="9269" y="6070"/>
                  <a:pt x="9056" y="6218"/>
                </a:cubicBezTo>
                <a:cubicBezTo>
                  <a:pt x="9205" y="6987"/>
                  <a:pt x="8929" y="6660"/>
                  <a:pt x="8737" y="6021"/>
                </a:cubicBezTo>
                <a:cubicBezTo>
                  <a:pt x="8822" y="5023"/>
                  <a:pt x="8610" y="4385"/>
                  <a:pt x="8440" y="3550"/>
                </a:cubicBezTo>
                <a:lnTo>
                  <a:pt x="7844" y="2290"/>
                </a:lnTo>
                <a:lnTo>
                  <a:pt x="6654" y="1849"/>
                </a:ln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41557" y="276347"/>
            <a:ext cx="40227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ru-RU" sz="1600" b="1" dirty="0">
                <a:solidFill>
                  <a:srgbClr val="5DCEAF">
                    <a:lumMod val="50000"/>
                  </a:srgbClr>
                </a:solidFill>
                <a:ea typeface="+mj-ea"/>
                <a:cs typeface="+mj-cs"/>
              </a:rPr>
              <a:t>География реализации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208719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9937" y="599430"/>
            <a:ext cx="5184934" cy="4422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/>
              <a:t>Зачем вам грант</a:t>
            </a:r>
            <a:r>
              <a:rPr lang="en-US" sz="2400" dirty="0"/>
              <a:t>?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271" y="1177778"/>
            <a:ext cx="1696125" cy="1271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2409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4569" y="327267"/>
            <a:ext cx="5184934" cy="206420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ЦЕЛЬ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4569" y="701492"/>
            <a:ext cx="5184934" cy="24307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Цель проекта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ru-RU" sz="1400" dirty="0">
                <a:cs typeface="Times New Roman" panose="02020603050405020304" pitchFamily="18" charset="0"/>
              </a:rPr>
              <a:t>– чётко сформулированное решение проблемы целевой группы и </a:t>
            </a:r>
            <a:r>
              <a:rPr lang="ru-RU" altLang="ru-RU" sz="1400" dirty="0"/>
              <a:t>результат, который мы хотим получить в случае успешного выполнения проекта.</a:t>
            </a:r>
          </a:p>
          <a:p>
            <a:pPr marL="0" indent="0" algn="just">
              <a:buNone/>
            </a:pPr>
            <a:endParaRPr lang="ru-RU" altLang="ru-RU" sz="1400" dirty="0"/>
          </a:p>
          <a:p>
            <a:pPr marL="0" indent="0" algn="just">
              <a:buNone/>
            </a:pPr>
            <a:r>
              <a:rPr lang="ru-RU" altLang="ru-RU" sz="1400" dirty="0">
                <a:solidFill>
                  <a:schemeClr val="accent4">
                    <a:lumMod val="50000"/>
                  </a:schemeClr>
                </a:solidFill>
              </a:rPr>
              <a:t>В постановке цели нужно исходить из проблемы!</a:t>
            </a:r>
          </a:p>
          <a:p>
            <a:pPr marL="0" indent="0" algn="just">
              <a:buNone/>
            </a:pPr>
            <a:endParaRPr lang="ru-RU" sz="14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1400" dirty="0"/>
              <a:t>Чтобы проверить, насколько чётко сформулирована цель, нужно задать себе вопрос: «Зачем</a:t>
            </a:r>
            <a:r>
              <a:rPr lang="en-US" sz="1400" dirty="0"/>
              <a:t>?</a:t>
            </a:r>
            <a:r>
              <a:rPr lang="ru-RU" sz="1400" dirty="0"/>
              <a:t>».</a:t>
            </a:r>
          </a:p>
          <a:p>
            <a:pPr marL="0" indent="0" algn="just">
              <a:buNone/>
            </a:pPr>
            <a:endParaRPr lang="ru-RU" sz="1400" dirty="0"/>
          </a:p>
          <a:p>
            <a:pPr marL="0" indent="0" algn="just">
              <a:buNone/>
            </a:pPr>
            <a:r>
              <a:rPr lang="ru-RU" sz="1400" dirty="0"/>
              <a:t>Именно ответ на него приблизит к точному понимаю цели. </a:t>
            </a:r>
          </a:p>
        </p:txBody>
      </p:sp>
      <p:pic>
        <p:nvPicPr>
          <p:cNvPr id="1026" name="Picture 2" descr="C:\Program Files\Microsoft Office\MEDIA\CAGCAT10\j0293844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4695" y="1332012"/>
            <a:ext cx="1000503" cy="788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05072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31" y="323900"/>
            <a:ext cx="5184934" cy="211457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Формулы постановки целей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201" y="565410"/>
            <a:ext cx="5398738" cy="258555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b="1" dirty="0">
                <a:solidFill>
                  <a:schemeClr val="accent4">
                    <a:lumMod val="50000"/>
                  </a:schemeClr>
                </a:solidFill>
              </a:rPr>
              <a:t>SMART</a:t>
            </a:r>
            <a:r>
              <a:rPr lang="ru-RU" sz="1100" dirty="0"/>
              <a:t> с английского - «умный». Планирование по-умному. Как же выглядит цель, поставленная по </a:t>
            </a:r>
            <a:r>
              <a:rPr lang="en-US" sz="1100" dirty="0"/>
              <a:t>SMART?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en-US" sz="1100" dirty="0"/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ru-RU" sz="1100" dirty="0" err="1"/>
              <a:t>Specific</a:t>
            </a:r>
            <a:r>
              <a:rPr lang="ru-RU" sz="1100" dirty="0"/>
              <a:t> - </a:t>
            </a:r>
            <a:r>
              <a:rPr lang="ru-RU" sz="1100" b="1" dirty="0">
                <a:solidFill>
                  <a:schemeClr val="accent4">
                    <a:lumMod val="50000"/>
                  </a:schemeClr>
                </a:solidFill>
              </a:rPr>
              <a:t>конкретна</a:t>
            </a:r>
            <a:r>
              <a:rPr lang="ru-RU" sz="1100" dirty="0">
                <a:solidFill>
                  <a:schemeClr val="accent3">
                    <a:lumMod val="50000"/>
                  </a:schemeClr>
                </a:solidFill>
              </a:rPr>
              <a:t> - </a:t>
            </a:r>
            <a:r>
              <a:rPr lang="ru-RU" sz="1100" dirty="0"/>
              <a:t>в формулировку закладываем механизмы и технологии, которые помогут ее достичь; конкретный и проверяемый результат. </a:t>
            </a:r>
            <a:endParaRPr lang="en-US" sz="1100" dirty="0"/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ru-RU" sz="1100" dirty="0" err="1"/>
              <a:t>Measurable</a:t>
            </a:r>
            <a:r>
              <a:rPr lang="ru-RU" sz="1100" dirty="0"/>
              <a:t> -  </a:t>
            </a:r>
            <a:r>
              <a:rPr lang="ru-RU" sz="1100" b="1" dirty="0">
                <a:solidFill>
                  <a:schemeClr val="accent4">
                    <a:lumMod val="50000"/>
                  </a:schemeClr>
                </a:solidFill>
              </a:rPr>
              <a:t>измерима</a:t>
            </a:r>
            <a:r>
              <a:rPr lang="ru-RU" sz="1100" dirty="0"/>
              <a:t> – её достижение можно измерить в количественных показателях (при каком результате мы будем считать, что достигли цели?). 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ru-RU" sz="1100" dirty="0" err="1"/>
              <a:t>Achievable</a:t>
            </a:r>
            <a:r>
              <a:rPr lang="ru-RU" sz="1100" dirty="0"/>
              <a:t> -  </a:t>
            </a:r>
            <a:r>
              <a:rPr lang="ru-RU" sz="1100" b="1" dirty="0">
                <a:solidFill>
                  <a:schemeClr val="accent4">
                    <a:lumMod val="50000"/>
                  </a:schemeClr>
                </a:solidFill>
              </a:rPr>
              <a:t>достижима</a:t>
            </a:r>
            <a:r>
              <a:rPr lang="ru-RU" sz="1100" dirty="0"/>
              <a:t> - важно на самом старте оценить ваши возможности и ресурсы, чтобы точно понимать, чего вы можете добиться. </a:t>
            </a:r>
            <a:endParaRPr lang="en-US" sz="1100" dirty="0"/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ru-RU" sz="1100" dirty="0" err="1"/>
              <a:t>Relevant</a:t>
            </a:r>
            <a:r>
              <a:rPr lang="ru-RU" sz="1100" dirty="0"/>
              <a:t> -  </a:t>
            </a:r>
            <a:r>
              <a:rPr lang="ru-RU" sz="1100" b="1" dirty="0">
                <a:solidFill>
                  <a:schemeClr val="accent4">
                    <a:lumMod val="50000"/>
                  </a:schemeClr>
                </a:solidFill>
              </a:rPr>
              <a:t>значима</a:t>
            </a:r>
            <a:r>
              <a:rPr lang="ru-RU" sz="1100" dirty="0"/>
              <a:t> - отвечает социальной проблеме.</a:t>
            </a:r>
            <a:endParaRPr lang="en-US" sz="1100" dirty="0"/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ru-RU" sz="1100" dirty="0" err="1"/>
              <a:t>Time-bound</a:t>
            </a:r>
            <a:r>
              <a:rPr lang="ru-RU" sz="1100" dirty="0"/>
              <a:t> - </a:t>
            </a:r>
            <a:r>
              <a:rPr lang="ru-RU" sz="1100" b="1" dirty="0">
                <a:solidFill>
                  <a:schemeClr val="accent4">
                    <a:lumMod val="50000"/>
                  </a:schemeClr>
                </a:solidFill>
              </a:rPr>
              <a:t>ограничена во времени</a:t>
            </a:r>
            <a:r>
              <a:rPr lang="ru-RU" sz="1100" dirty="0"/>
              <a:t> - определён временной отрезок, в течение которого вы будете эту цель достигать.</a:t>
            </a:r>
          </a:p>
        </p:txBody>
      </p:sp>
    </p:spTree>
    <p:extLst>
      <p:ext uri="{BB962C8B-B14F-4D97-AF65-F5344CB8AC3E}">
        <p14:creationId xmlns:p14="http://schemas.microsoft.com/office/powerpoint/2010/main" val="39666274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31" y="323900"/>
            <a:ext cx="5184934" cy="211457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Формулы постановки целей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201" y="565410"/>
            <a:ext cx="5398738" cy="258555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По формуле </a:t>
            </a:r>
            <a:r>
              <a:rPr lang="ru-RU" sz="1100" b="1" dirty="0">
                <a:solidFill>
                  <a:schemeClr val="accent4">
                    <a:lumMod val="50000"/>
                  </a:schemeClr>
                </a:solidFill>
              </a:rPr>
              <a:t>КИПРО </a:t>
            </a:r>
            <a:r>
              <a:rPr lang="ru-RU" sz="1100" dirty="0"/>
              <a:t>цель должна быть: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100" dirty="0"/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• К = конкретной;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100" dirty="0"/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• И = измеримой;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100" dirty="0"/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• П = подконтрольной;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100" dirty="0"/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• Р = реалистичной;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100" dirty="0"/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• О = определенной во времени.</a:t>
            </a:r>
          </a:p>
        </p:txBody>
      </p:sp>
    </p:spTree>
    <p:extLst>
      <p:ext uri="{BB962C8B-B14F-4D97-AF65-F5344CB8AC3E}">
        <p14:creationId xmlns:p14="http://schemas.microsoft.com/office/powerpoint/2010/main" val="149447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31" y="323900"/>
            <a:ext cx="5184934" cy="211457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Формулы постановки целей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201" y="565410"/>
            <a:ext cx="5398738" cy="258555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Согласно формуле </a:t>
            </a:r>
            <a:r>
              <a:rPr lang="ru-RU" sz="1100" b="1" dirty="0">
                <a:solidFill>
                  <a:schemeClr val="accent4">
                    <a:lumMod val="50000"/>
                  </a:schemeClr>
                </a:solidFill>
              </a:rPr>
              <a:t>КИЛО</a:t>
            </a:r>
            <a:r>
              <a:rPr lang="ru-RU" sz="1100" dirty="0"/>
              <a:t> цель: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100" dirty="0"/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• К = конкретна;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100" dirty="0"/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• И = измерима;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100" dirty="0"/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• Л = локализованная во времени;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100" dirty="0"/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• О = определенная.</a:t>
            </a:r>
          </a:p>
        </p:txBody>
      </p:sp>
    </p:spTree>
    <p:extLst>
      <p:ext uri="{BB962C8B-B14F-4D97-AF65-F5344CB8AC3E}">
        <p14:creationId xmlns:p14="http://schemas.microsoft.com/office/powerpoint/2010/main" val="11179236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31" y="323900"/>
            <a:ext cx="5184934" cy="211457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Формулы постановки целей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201" y="565410"/>
            <a:ext cx="5398738" cy="258555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Цель </a:t>
            </a:r>
            <a:r>
              <a:rPr lang="ru-RU" sz="1100" b="1" dirty="0">
                <a:solidFill>
                  <a:schemeClr val="accent4">
                    <a:lumMod val="50000"/>
                  </a:schemeClr>
                </a:solidFill>
              </a:rPr>
              <a:t>Д. И. К. А. Я</a:t>
            </a:r>
            <a:r>
              <a:rPr lang="ru-RU" sz="1100" dirty="0"/>
              <a:t>: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100" dirty="0"/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• Достижимой (реалистичной);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100" dirty="0"/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• Измеримой (определенной);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100" dirty="0"/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• Конкретной (четкой);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100" dirty="0"/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• Адекватной (должна соответствовать ценностям);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100" dirty="0"/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1100" dirty="0"/>
              <a:t>• Ясной (понятной для исполнения).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41900166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31" y="251892"/>
            <a:ext cx="5184934" cy="265554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ЗАДАЧИ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239" y="539924"/>
            <a:ext cx="5184934" cy="259228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accent4">
                  <a:lumMod val="50000"/>
                </a:schemeClr>
              </a:buClr>
              <a:buNone/>
            </a:pPr>
            <a:r>
              <a:rPr lang="ru-RU" altLang="ru-RU" sz="1400" b="1" dirty="0">
                <a:solidFill>
                  <a:schemeClr val="accent4">
                    <a:lumMod val="50000"/>
                  </a:schemeClr>
                </a:solidFill>
              </a:rPr>
              <a:t>Задачи</a:t>
            </a:r>
            <a:r>
              <a:rPr lang="ru-RU" altLang="ru-RU" sz="1400" b="1" dirty="0"/>
              <a:t> – это этапы, ведущие к достижению цели.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accent4">
                  <a:lumMod val="50000"/>
                </a:schemeClr>
              </a:buClr>
              <a:buNone/>
            </a:pPr>
            <a:endParaRPr lang="ru-RU" altLang="ru-RU" sz="1000" dirty="0"/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ru-RU" altLang="ru-RU" sz="1000" dirty="0"/>
              <a:t>Устраняет наиболее значимые причины существования проблемы/препятствия к удовлетворению потребности целевой группы.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ru-RU" altLang="ru-RU" sz="1000" dirty="0"/>
              <a:t>Работает только с теми причинами, на которые может повлиять команда проекта.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ru-RU" altLang="ru-RU" sz="1000" dirty="0"/>
              <a:t>Для решения необходимы адекватные затраты ресурсов.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ru-RU" altLang="ru-RU" sz="1000" dirty="0"/>
              <a:t>Задач должно быть достаточно для устранения наиболее критичных выявленных причин проблемы/препятствий.</a:t>
            </a:r>
          </a:p>
        </p:txBody>
      </p:sp>
    </p:spTree>
    <p:extLst>
      <p:ext uri="{BB962C8B-B14F-4D97-AF65-F5344CB8AC3E}">
        <p14:creationId xmlns:p14="http://schemas.microsoft.com/office/powerpoint/2010/main" val="38913636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31" y="251892"/>
            <a:ext cx="5184934" cy="265554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ЗАДАЧИ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239" y="1043980"/>
            <a:ext cx="5184934" cy="129614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ru-RU" altLang="ru-RU" sz="1000" dirty="0"/>
              <a:t>В задачах должно быть взаимодействие с целевой группой или воздействие на неё.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ru-RU" altLang="ru-RU" sz="1000" dirty="0"/>
              <a:t> К каждой задаче должно быть не менее 2-х мероприятий. Если нельзя выполнение задачи обеспечить как минимум 2 мероприятиями, то это не задача, а мероприятие.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ru-RU" altLang="ru-RU" sz="1000" dirty="0"/>
              <a:t>Задачи формулируются в глагольной форме или форме отглагольных существительных, обозначающих действие.</a:t>
            </a:r>
          </a:p>
        </p:txBody>
      </p:sp>
    </p:spTree>
    <p:extLst>
      <p:ext uri="{BB962C8B-B14F-4D97-AF65-F5344CB8AC3E}">
        <p14:creationId xmlns:p14="http://schemas.microsoft.com/office/powerpoint/2010/main" val="28204731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8231" y="432072"/>
            <a:ext cx="5184575" cy="42125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143310" y="432072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Результаты проекта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1346" y="1132660"/>
            <a:ext cx="1368152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23430" y="1121040"/>
            <a:ext cx="1368152" cy="28298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104655" y="1115988"/>
            <a:ext cx="1368152" cy="28803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65572" y="1153565"/>
            <a:ext cx="15044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Результат задачи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09936" y="1129051"/>
            <a:ext cx="13832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Результат задачи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04929" y="1129050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Результат задачи 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8231" y="1662174"/>
            <a:ext cx="13681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Результаты задачи 1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88231" y="1641269"/>
            <a:ext cx="1368152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88231" y="2124100"/>
            <a:ext cx="1368152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65572" y="2628156"/>
            <a:ext cx="1368152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225047" y="1620363"/>
            <a:ext cx="1368152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223430" y="2124100"/>
            <a:ext cx="1368152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107093" y="1604524"/>
            <a:ext cx="1368152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107093" y="2120399"/>
            <a:ext cx="1368152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104655" y="2628156"/>
            <a:ext cx="1368152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278426" y="1677112"/>
            <a:ext cx="14401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accent4">
                    <a:lumMod val="50000"/>
                  </a:schemeClr>
                </a:solidFill>
              </a:rPr>
              <a:t>Результат мероприятия 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09936" y="1641269"/>
            <a:ext cx="14401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accent4">
                    <a:lumMod val="50000"/>
                  </a:schemeClr>
                </a:solidFill>
              </a:rPr>
              <a:t>Результат мероприятия 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04655" y="1640409"/>
            <a:ext cx="14401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accent4">
                    <a:lumMod val="50000"/>
                  </a:schemeClr>
                </a:solidFill>
              </a:rPr>
              <a:t>Результат мероприятия 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88231" y="2160394"/>
            <a:ext cx="14401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accent4">
                    <a:lumMod val="50000"/>
                  </a:schemeClr>
                </a:solidFill>
              </a:rPr>
              <a:t>Результат мероприятия 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32447" y="2156693"/>
            <a:ext cx="14401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accent4">
                    <a:lumMod val="50000"/>
                  </a:schemeClr>
                </a:solidFill>
              </a:rPr>
              <a:t>Результат мероприятия 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07093" y="2156693"/>
            <a:ext cx="14401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accent4">
                    <a:lumMod val="50000"/>
                  </a:schemeClr>
                </a:solidFill>
              </a:rPr>
              <a:t>Результат мероприятия 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2227" y="2664450"/>
            <a:ext cx="14401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accent4">
                    <a:lumMod val="50000"/>
                  </a:schemeClr>
                </a:solidFill>
              </a:rPr>
              <a:t>Результат мероприятия 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04929" y="2659533"/>
            <a:ext cx="14401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accent4">
                    <a:lumMod val="50000"/>
                  </a:schemeClr>
                </a:solidFill>
              </a:rPr>
              <a:t>Результат мероприятия 3</a:t>
            </a:r>
          </a:p>
        </p:txBody>
      </p:sp>
      <p:sp>
        <p:nvSpPr>
          <p:cNvPr id="31" name="Стрелка вверх 30"/>
          <p:cNvSpPr/>
          <p:nvPr/>
        </p:nvSpPr>
        <p:spPr>
          <a:xfrm>
            <a:off x="905808" y="1950243"/>
            <a:ext cx="87680" cy="173857"/>
          </a:xfrm>
          <a:prstGeom prst="up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верх 31"/>
          <p:cNvSpPr/>
          <p:nvPr/>
        </p:nvSpPr>
        <p:spPr>
          <a:xfrm>
            <a:off x="905808" y="2429143"/>
            <a:ext cx="87680" cy="173857"/>
          </a:xfrm>
          <a:prstGeom prst="up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верх 32"/>
          <p:cNvSpPr/>
          <p:nvPr/>
        </p:nvSpPr>
        <p:spPr>
          <a:xfrm>
            <a:off x="896550" y="1442446"/>
            <a:ext cx="87680" cy="173857"/>
          </a:xfrm>
          <a:prstGeom prst="up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верх 33"/>
          <p:cNvSpPr/>
          <p:nvPr/>
        </p:nvSpPr>
        <p:spPr>
          <a:xfrm>
            <a:off x="2865283" y="1929301"/>
            <a:ext cx="87680" cy="173857"/>
          </a:xfrm>
          <a:prstGeom prst="up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верх 34"/>
          <p:cNvSpPr/>
          <p:nvPr/>
        </p:nvSpPr>
        <p:spPr>
          <a:xfrm>
            <a:off x="2846747" y="1420989"/>
            <a:ext cx="87680" cy="173857"/>
          </a:xfrm>
          <a:prstGeom prst="up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верх 35"/>
          <p:cNvSpPr/>
          <p:nvPr/>
        </p:nvSpPr>
        <p:spPr>
          <a:xfrm>
            <a:off x="4780895" y="2429143"/>
            <a:ext cx="87680" cy="173857"/>
          </a:xfrm>
          <a:prstGeom prst="up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верх 36"/>
          <p:cNvSpPr/>
          <p:nvPr/>
        </p:nvSpPr>
        <p:spPr>
          <a:xfrm>
            <a:off x="4780895" y="1927316"/>
            <a:ext cx="87680" cy="173857"/>
          </a:xfrm>
          <a:prstGeom prst="up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верх 37"/>
          <p:cNvSpPr/>
          <p:nvPr/>
        </p:nvSpPr>
        <p:spPr>
          <a:xfrm>
            <a:off x="4783333" y="1420692"/>
            <a:ext cx="87680" cy="173857"/>
          </a:xfrm>
          <a:prstGeom prst="up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верх 38"/>
          <p:cNvSpPr/>
          <p:nvPr/>
        </p:nvSpPr>
        <p:spPr>
          <a:xfrm>
            <a:off x="851385" y="905017"/>
            <a:ext cx="178009" cy="216024"/>
          </a:xfrm>
          <a:prstGeom prst="up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верх 39"/>
          <p:cNvSpPr/>
          <p:nvPr/>
        </p:nvSpPr>
        <p:spPr>
          <a:xfrm>
            <a:off x="2801582" y="886811"/>
            <a:ext cx="178009" cy="216024"/>
          </a:xfrm>
          <a:prstGeom prst="up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верх 40"/>
          <p:cNvSpPr/>
          <p:nvPr/>
        </p:nvSpPr>
        <p:spPr>
          <a:xfrm>
            <a:off x="4735730" y="891264"/>
            <a:ext cx="178009" cy="216024"/>
          </a:xfrm>
          <a:prstGeom prst="up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3734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315039" y="303749"/>
            <a:ext cx="5184934" cy="380191"/>
          </a:xfrm>
          <a:prstGeom prst="rect">
            <a:avLst/>
          </a:prstGeom>
        </p:spPr>
        <p:txBody>
          <a:bodyPr vert="horz" lIns="51435" tIns="25718" rIns="51435" bIns="25718">
            <a:normAutofit/>
          </a:bodyPr>
          <a:lstStyle/>
          <a:p>
            <a:pPr marL="154305" indent="-154305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ru-RU" sz="1500" dirty="0"/>
              <a:t>   </a:t>
            </a:r>
            <a:r>
              <a:rPr lang="ru-RU" sz="1800" b="1" dirty="0">
                <a:solidFill>
                  <a:schemeClr val="accent3">
                    <a:lumMod val="50000"/>
                  </a:schemeClr>
                </a:solidFill>
              </a:rPr>
              <a:t>План мероприятий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15039" y="683940"/>
            <a:ext cx="5184934" cy="936104"/>
          </a:xfrm>
        </p:spPr>
        <p:txBody>
          <a:bodyPr>
            <a:noAutofit/>
          </a:bodyPr>
          <a:lstStyle/>
          <a:p>
            <a:pPr marL="18000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100" dirty="0"/>
              <a:t>В плане должно быть достаточно мероприятий, чтобы решить каждую задачу проекта.</a:t>
            </a:r>
          </a:p>
          <a:p>
            <a:pPr marL="18000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100" dirty="0"/>
              <a:t>Мероприятия по решению каждой задачи — это взаимосвязанный комплекс, а не набор отдельных действий.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9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4077" y="1620044"/>
            <a:ext cx="864096" cy="8640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3837" y="2572117"/>
            <a:ext cx="5184576" cy="455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ru-RU" sz="1100" dirty="0"/>
              <a:t>Чем активнее целевая группа вовлечена в мероприятия проекта, тем лучшего результата и более значимых изменений в её жизни возможно добиться.</a:t>
            </a:r>
          </a:p>
        </p:txBody>
      </p:sp>
    </p:spTree>
    <p:extLst>
      <p:ext uri="{BB962C8B-B14F-4D97-AF65-F5344CB8AC3E}">
        <p14:creationId xmlns:p14="http://schemas.microsoft.com/office/powerpoint/2010/main" val="38534005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315039" y="323900"/>
            <a:ext cx="5184934" cy="648072"/>
          </a:xfrm>
          <a:prstGeom prst="rect">
            <a:avLst/>
          </a:prstGeom>
        </p:spPr>
        <p:txBody>
          <a:bodyPr vert="horz" lIns="51435" tIns="25718" rIns="51435" bIns="25718">
            <a:normAutofit fontScale="92500" lnSpcReduction="20000"/>
          </a:bodyPr>
          <a:lstStyle/>
          <a:p>
            <a:pPr marL="154305" indent="-154305" algn="ctr">
              <a:lnSpc>
                <a:spcPct val="134000"/>
              </a:lnSpc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ru-RU" sz="1500" dirty="0"/>
              <a:t>   </a:t>
            </a:r>
            <a:r>
              <a:rPr lang="ru-RU" sz="1700" b="1" dirty="0">
                <a:solidFill>
                  <a:schemeClr val="accent3">
                    <a:lumMod val="50000"/>
                  </a:schemeClr>
                </a:solidFill>
              </a:rPr>
              <a:t>Как продумать мероприятия, чтобы достичь количественного результата решения задачи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aturation sat="5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451" y="872877"/>
            <a:ext cx="2223195" cy="22231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6223" y="1079694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/>
              <a:t>О мероприятии узнали 500 человек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6223" y="1548616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/>
              <a:t>Пришли 100 человек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6223" y="1991697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/>
              <a:t>Приняли участие 50 человек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88231" y="1332012"/>
            <a:ext cx="3456384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88231" y="1764060"/>
            <a:ext cx="3312368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315039" y="2191122"/>
            <a:ext cx="2952328" cy="106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88231" y="2772172"/>
            <a:ext cx="2880320" cy="1066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16223" y="2556728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/>
              <a:t>Получили результат 15 человек</a:t>
            </a:r>
          </a:p>
        </p:txBody>
      </p:sp>
    </p:spTree>
    <p:extLst>
      <p:ext uri="{BB962C8B-B14F-4D97-AF65-F5344CB8AC3E}">
        <p14:creationId xmlns:p14="http://schemas.microsoft.com/office/powerpoint/2010/main" val="1391187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66510" y="1694984"/>
            <a:ext cx="998086" cy="267382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ПРОЕКТ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82820" y="649443"/>
            <a:ext cx="1497129" cy="215459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spcCol="0"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00006" y="649443"/>
            <a:ext cx="1497129" cy="215459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spcCol="0"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999530" y="681247"/>
            <a:ext cx="1497129" cy="215459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spcCol="0"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29" b="17285"/>
          <a:stretch/>
        </p:blipFill>
        <p:spPr>
          <a:xfrm>
            <a:off x="764428" y="704198"/>
            <a:ext cx="775797" cy="53554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48271" y="1347094"/>
            <a:ext cx="1008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Люди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266" y="1821967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Целевая группа</a:t>
            </a:r>
          </a:p>
          <a:p>
            <a:pPr algn="ctr"/>
            <a:r>
              <a:rPr lang="ru-RU" sz="800" dirty="0"/>
              <a:t>Проблема/</a:t>
            </a:r>
          </a:p>
          <a:p>
            <a:pPr algn="ctr"/>
            <a:r>
              <a:rPr lang="ru-RU" sz="800" dirty="0"/>
              <a:t>потребность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7759" y="751161"/>
            <a:ext cx="441619" cy="44161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372504" y="1760411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Комплекс мероприятий в ограниченные сроки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44512" y="1347093"/>
            <a:ext cx="1008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Проект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81935" y="1346550"/>
            <a:ext cx="11626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Изменения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23212" y="1726738"/>
            <a:ext cx="1080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Результат:</a:t>
            </a:r>
          </a:p>
          <a:p>
            <a:pPr algn="ctr"/>
            <a:r>
              <a:rPr lang="ru-RU" sz="800" dirty="0"/>
              <a:t>Решение проблемы/ удовлетворение потребностей целевой группы</a:t>
            </a: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766" y="751161"/>
            <a:ext cx="489011" cy="489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0011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315039" y="303749"/>
            <a:ext cx="5184934" cy="524207"/>
          </a:xfrm>
          <a:prstGeom prst="rect">
            <a:avLst/>
          </a:prstGeom>
        </p:spPr>
        <p:txBody>
          <a:bodyPr vert="horz" lIns="51435" tIns="25718" rIns="51435" bIns="25718">
            <a:noAutofit/>
          </a:bodyPr>
          <a:lstStyle/>
          <a:p>
            <a:pPr marL="154305" indent="-154305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ru-RU" sz="1600" dirty="0"/>
              <a:t>  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Как выбрать наиболее эффективные способы решения задачи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15039" y="837796"/>
            <a:ext cx="5184934" cy="2232248"/>
          </a:xfrm>
        </p:spPr>
        <p:txBody>
          <a:bodyPr>
            <a:noAutofit/>
          </a:bodyPr>
          <a:lstStyle/>
          <a:p>
            <a:pPr marL="25695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200" dirty="0"/>
              <a:t>Проверьте мероприятие по 4 пунктам:</a:t>
            </a:r>
          </a:p>
          <a:p>
            <a:pPr marL="25695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200" dirty="0"/>
          </a:p>
          <a:p>
            <a:pPr marL="18000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200" dirty="0"/>
              <a:t>Команда проекта (количество, компетенции, знания, навыки, время)</a:t>
            </a:r>
          </a:p>
          <a:p>
            <a:pPr marL="25695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200" dirty="0"/>
          </a:p>
          <a:p>
            <a:pPr marL="18000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200" dirty="0"/>
              <a:t>Территория (география проекта, где проводится мероприятие, каналы информирования целевых групп)</a:t>
            </a:r>
          </a:p>
          <a:p>
            <a:pPr marL="18000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ru-RU" sz="1200" dirty="0"/>
          </a:p>
          <a:p>
            <a:pPr marL="18000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200" dirty="0"/>
              <a:t> Время (конкретные сроки на реализацию мероприятия)</a:t>
            </a:r>
          </a:p>
          <a:p>
            <a:pPr marL="18000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ru-RU" sz="1200" dirty="0"/>
          </a:p>
          <a:p>
            <a:pPr marL="18000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200" dirty="0"/>
              <a:t> Бюджет (объём ресурсов, которые вы можете вложить в организацию и проведение мероприятия)</a:t>
            </a:r>
          </a:p>
        </p:txBody>
      </p:sp>
    </p:spTree>
    <p:extLst>
      <p:ext uri="{BB962C8B-B14F-4D97-AF65-F5344CB8AC3E}">
        <p14:creationId xmlns:p14="http://schemas.microsoft.com/office/powerpoint/2010/main" val="5034924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Прямая со стрелкой 66"/>
          <p:cNvCxnSpPr>
            <a:stCxn id="14" idx="2"/>
          </p:cNvCxnSpPr>
          <p:nvPr/>
        </p:nvCxnSpPr>
        <p:spPr>
          <a:xfrm>
            <a:off x="4753810" y="1409308"/>
            <a:ext cx="241971" cy="9932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138423" y="827956"/>
            <a:ext cx="1643214" cy="23075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Цель проекта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1407" y="1200609"/>
            <a:ext cx="1206000" cy="162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dirty="0">
                <a:solidFill>
                  <a:schemeClr val="tx1"/>
                </a:solidFill>
              </a:rPr>
              <a:t>Задача 1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358909" y="1215839"/>
            <a:ext cx="1206000" cy="162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dirty="0">
                <a:solidFill>
                  <a:schemeClr val="tx1"/>
                </a:solidFill>
              </a:rPr>
              <a:t>Задача 2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150810" y="1247308"/>
            <a:ext cx="1206000" cy="162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dirty="0">
                <a:solidFill>
                  <a:schemeClr val="tx1"/>
                </a:solidFill>
              </a:rPr>
              <a:t>Задача 3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13099" y="1472891"/>
            <a:ext cx="1009428" cy="25515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dirty="0">
                <a:solidFill>
                  <a:schemeClr val="tx1"/>
                </a:solidFill>
              </a:rPr>
              <a:t>Мероприятие 1.1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21407" y="1807157"/>
            <a:ext cx="1009428" cy="25515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dirty="0">
                <a:solidFill>
                  <a:schemeClr val="tx1"/>
                </a:solidFill>
              </a:rPr>
              <a:t>Мероприятие 1.2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150309" y="2115590"/>
            <a:ext cx="1009428" cy="25515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dirty="0">
                <a:solidFill>
                  <a:schemeClr val="tx1"/>
                </a:solidFill>
              </a:rPr>
              <a:t>Мероприятие 1.3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041278" y="1677534"/>
            <a:ext cx="1009428" cy="25515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dirty="0">
                <a:solidFill>
                  <a:schemeClr val="tx1"/>
                </a:solidFill>
              </a:rPr>
              <a:t>Мероприятие 2.1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179778" y="1574131"/>
            <a:ext cx="1009428" cy="25515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dirty="0">
                <a:solidFill>
                  <a:schemeClr val="tx1"/>
                </a:solidFill>
              </a:rPr>
              <a:t>Мероприятие 2.2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464695" y="1926228"/>
            <a:ext cx="1077814" cy="25515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dirty="0">
                <a:solidFill>
                  <a:schemeClr val="tx1"/>
                </a:solidFill>
              </a:rPr>
              <a:t>Мероприятие 3.1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464695" y="2411044"/>
            <a:ext cx="1117702" cy="25515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dirty="0">
                <a:solidFill>
                  <a:schemeClr val="tx1"/>
                </a:solidFill>
              </a:rPr>
              <a:t>Мероприятие 3.3</a:t>
            </a:r>
          </a:p>
        </p:txBody>
      </p:sp>
      <p:cxnSp>
        <p:nvCxnSpPr>
          <p:cNvPr id="29" name="Прямая со стрелкой 28"/>
          <p:cNvCxnSpPr>
            <a:stCxn id="4" idx="2"/>
            <a:endCxn id="6" idx="0"/>
          </p:cNvCxnSpPr>
          <p:nvPr/>
        </p:nvCxnSpPr>
        <p:spPr>
          <a:xfrm flipH="1">
            <a:off x="1124407" y="1058707"/>
            <a:ext cx="1835623" cy="1419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4" idx="2"/>
            <a:endCxn id="13" idx="0"/>
          </p:cNvCxnSpPr>
          <p:nvPr/>
        </p:nvCxnSpPr>
        <p:spPr>
          <a:xfrm>
            <a:off x="2960030" y="1058707"/>
            <a:ext cx="1879" cy="157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4" idx="2"/>
            <a:endCxn id="14" idx="0"/>
          </p:cNvCxnSpPr>
          <p:nvPr/>
        </p:nvCxnSpPr>
        <p:spPr>
          <a:xfrm>
            <a:off x="2960030" y="1058707"/>
            <a:ext cx="1793780" cy="1886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endCxn id="15" idx="0"/>
          </p:cNvCxnSpPr>
          <p:nvPr/>
        </p:nvCxnSpPr>
        <p:spPr>
          <a:xfrm flipH="1">
            <a:off x="617813" y="1377611"/>
            <a:ext cx="488641" cy="95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6" idx="2"/>
          </p:cNvCxnSpPr>
          <p:nvPr/>
        </p:nvCxnSpPr>
        <p:spPr>
          <a:xfrm>
            <a:off x="1124407" y="1362609"/>
            <a:ext cx="156906" cy="431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6" idx="2"/>
          </p:cNvCxnSpPr>
          <p:nvPr/>
        </p:nvCxnSpPr>
        <p:spPr>
          <a:xfrm>
            <a:off x="1124407" y="1362609"/>
            <a:ext cx="712659" cy="7415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13" idx="2"/>
            <a:endCxn id="22" idx="0"/>
          </p:cNvCxnSpPr>
          <p:nvPr/>
        </p:nvCxnSpPr>
        <p:spPr>
          <a:xfrm flipH="1">
            <a:off x="2545992" y="1377839"/>
            <a:ext cx="415917" cy="2996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endCxn id="23" idx="0"/>
          </p:cNvCxnSpPr>
          <p:nvPr/>
        </p:nvCxnSpPr>
        <p:spPr>
          <a:xfrm>
            <a:off x="2960030" y="1379932"/>
            <a:ext cx="724462" cy="1941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stCxn id="14" idx="2"/>
          </p:cNvCxnSpPr>
          <p:nvPr/>
        </p:nvCxnSpPr>
        <p:spPr>
          <a:xfrm>
            <a:off x="4753810" y="1409308"/>
            <a:ext cx="485821" cy="5169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Прямоугольник 67"/>
          <p:cNvSpPr/>
          <p:nvPr/>
        </p:nvSpPr>
        <p:spPr>
          <a:xfrm>
            <a:off x="203834" y="2844780"/>
            <a:ext cx="1296969" cy="25515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</a:rPr>
              <a:t>Мероприятие</a:t>
            </a:r>
          </a:p>
        </p:txBody>
      </p:sp>
      <p:sp>
        <p:nvSpPr>
          <p:cNvPr id="69" name="Умножение 68"/>
          <p:cNvSpPr/>
          <p:nvPr/>
        </p:nvSpPr>
        <p:spPr>
          <a:xfrm>
            <a:off x="617813" y="2794911"/>
            <a:ext cx="468191" cy="35489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endParaRPr lang="ru-RU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281051" y="251892"/>
            <a:ext cx="5184934" cy="524207"/>
          </a:xfrm>
          <a:prstGeom prst="rect">
            <a:avLst/>
          </a:prstGeom>
        </p:spPr>
        <p:txBody>
          <a:bodyPr vert="horz" lIns="51435" tIns="25718" rIns="51435" bIns="25718">
            <a:noAutofit/>
          </a:bodyPr>
          <a:lstStyle/>
          <a:p>
            <a:pPr marL="154305" indent="-154305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ru-RU" sz="1600" dirty="0"/>
              <a:t>  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Принцип достаточности и необходимости при формировании календарного плана</a:t>
            </a:r>
          </a:p>
        </p:txBody>
      </p:sp>
    </p:spTree>
    <p:extLst>
      <p:ext uri="{BB962C8B-B14F-4D97-AF65-F5344CB8AC3E}">
        <p14:creationId xmlns:p14="http://schemas.microsoft.com/office/powerpoint/2010/main" val="39638015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46453" y="827956"/>
            <a:ext cx="2376264" cy="181666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1200" b="1" dirty="0">
                <a:solidFill>
                  <a:schemeClr val="accent4">
                    <a:lumMod val="50000"/>
                  </a:schemeClr>
                </a:solidFill>
              </a:rPr>
              <a:t>Включать</a:t>
            </a:r>
          </a:p>
          <a:p>
            <a:pPr algn="ctr"/>
            <a:endParaRPr lang="ru-RU" sz="800" b="1" dirty="0">
              <a:solidFill>
                <a:schemeClr val="tx1"/>
              </a:solidFill>
            </a:endParaRPr>
          </a:p>
          <a:p>
            <a:pPr algn="ctr"/>
            <a:r>
              <a:rPr lang="ru-RU" sz="800" b="1" dirty="0">
                <a:solidFill>
                  <a:schemeClr val="tx1"/>
                </a:solidFill>
              </a:rPr>
              <a:t>Подготовительные</a:t>
            </a:r>
          </a:p>
          <a:p>
            <a:pPr algn="ctr"/>
            <a:endParaRPr lang="ru-RU" sz="800" b="1" dirty="0">
              <a:solidFill>
                <a:schemeClr val="tx1"/>
              </a:solidFill>
            </a:endParaRPr>
          </a:p>
          <a:p>
            <a:r>
              <a:rPr lang="ru-RU" sz="800" dirty="0">
                <a:solidFill>
                  <a:schemeClr val="tx1"/>
                </a:solidFill>
              </a:rPr>
              <a:t>— закупка оборудования;</a:t>
            </a:r>
          </a:p>
          <a:p>
            <a:r>
              <a:rPr lang="ru-RU" sz="800" dirty="0">
                <a:solidFill>
                  <a:schemeClr val="tx1"/>
                </a:solidFill>
              </a:rPr>
              <a:t>— установка оборудования;</a:t>
            </a:r>
          </a:p>
          <a:p>
            <a:r>
              <a:rPr lang="ru-RU" sz="800" dirty="0">
                <a:solidFill>
                  <a:schemeClr val="tx1"/>
                </a:solidFill>
              </a:rPr>
              <a:t>— ремонт помещения;</a:t>
            </a:r>
          </a:p>
          <a:p>
            <a:r>
              <a:rPr lang="ru-RU" sz="800" dirty="0">
                <a:solidFill>
                  <a:schemeClr val="tx1"/>
                </a:solidFill>
              </a:rPr>
              <a:t>— набор участников и т.п.</a:t>
            </a:r>
          </a:p>
          <a:p>
            <a:endParaRPr lang="ru-RU" sz="800" dirty="0">
              <a:solidFill>
                <a:schemeClr val="tx1"/>
              </a:solidFill>
            </a:endParaRPr>
          </a:p>
          <a:p>
            <a:pPr algn="ctr"/>
            <a:r>
              <a:rPr lang="ru-RU" sz="800" b="1" dirty="0">
                <a:solidFill>
                  <a:schemeClr val="tx1"/>
                </a:solidFill>
              </a:rPr>
              <a:t>Содержательные</a:t>
            </a:r>
          </a:p>
          <a:p>
            <a:r>
              <a:rPr lang="ru-RU" sz="800" dirty="0">
                <a:solidFill>
                  <a:schemeClr val="tx1"/>
                </a:solidFill>
              </a:rPr>
              <a:t>— семинары, тренинги, тренировки и т.п.</a:t>
            </a:r>
          </a:p>
          <a:p>
            <a:r>
              <a:rPr lang="ru-RU" sz="800" dirty="0">
                <a:solidFill>
                  <a:schemeClr val="tx1"/>
                </a:solidFill>
              </a:rPr>
              <a:t>— информационная кампания и т.п.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52527" y="827957"/>
            <a:ext cx="2342899" cy="180458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1200" b="1" dirty="0">
                <a:solidFill>
                  <a:schemeClr val="accent4">
                    <a:lumMod val="50000"/>
                  </a:schemeClr>
                </a:solidFill>
              </a:rPr>
              <a:t>Не включать</a:t>
            </a:r>
          </a:p>
          <a:p>
            <a:pPr algn="ctr"/>
            <a:endParaRPr lang="ru-RU" sz="800" b="1" dirty="0">
              <a:solidFill>
                <a:schemeClr val="tx1"/>
              </a:solidFill>
            </a:endParaRPr>
          </a:p>
          <a:p>
            <a:pPr algn="ctr"/>
            <a:endParaRPr lang="ru-RU" sz="800" b="1" dirty="0">
              <a:solidFill>
                <a:schemeClr val="tx1"/>
              </a:solidFill>
            </a:endParaRPr>
          </a:p>
          <a:p>
            <a:pPr algn="ctr"/>
            <a:r>
              <a:rPr lang="ru-RU" sz="800" b="1" dirty="0">
                <a:solidFill>
                  <a:schemeClr val="tx1"/>
                </a:solidFill>
              </a:rPr>
              <a:t>Организационные</a:t>
            </a:r>
          </a:p>
          <a:p>
            <a:pPr algn="ctr"/>
            <a:endParaRPr lang="ru-RU" sz="800" b="1" dirty="0">
              <a:solidFill>
                <a:schemeClr val="tx1"/>
              </a:solidFill>
            </a:endParaRPr>
          </a:p>
          <a:p>
            <a:r>
              <a:rPr lang="ru-RU" sz="800" dirty="0">
                <a:solidFill>
                  <a:schemeClr val="tx1"/>
                </a:solidFill>
              </a:rPr>
              <a:t>— рабочие встречи команды проекта;</a:t>
            </a:r>
          </a:p>
          <a:p>
            <a:r>
              <a:rPr lang="ru-RU" sz="800" dirty="0">
                <a:solidFill>
                  <a:schemeClr val="tx1"/>
                </a:solidFill>
              </a:rPr>
              <a:t>— заключение договоров с командой;</a:t>
            </a:r>
          </a:p>
          <a:p>
            <a:r>
              <a:rPr lang="ru-RU" sz="800" dirty="0">
                <a:solidFill>
                  <a:schemeClr val="tx1"/>
                </a:solidFill>
              </a:rPr>
              <a:t>— разработка рабочих планов;</a:t>
            </a:r>
          </a:p>
          <a:p>
            <a:r>
              <a:rPr lang="ru-RU" sz="800" dirty="0">
                <a:solidFill>
                  <a:schemeClr val="tx1"/>
                </a:solidFill>
              </a:rPr>
              <a:t>— оценка рисков и т.п. </a:t>
            </a:r>
          </a:p>
          <a:p>
            <a:pPr algn="ctr"/>
            <a:endParaRPr lang="ru-RU" sz="900" b="1" dirty="0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46453" y="2844180"/>
            <a:ext cx="5081165" cy="27216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>
              <a:buClr>
                <a:srgbClr val="FFFF00"/>
              </a:buClr>
            </a:pPr>
            <a:r>
              <a:rPr lang="ru-RU" altLang="ru-RU" dirty="0">
                <a:solidFill>
                  <a:schemeClr val="tx1"/>
                </a:solidFill>
                <a:latin typeface="Georgia" panose="02040502050405020303" pitchFamily="18" charset="0"/>
              </a:rPr>
              <a:t>Не увлекайтесь излишней детализацией в описании мероприятий</a:t>
            </a: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242684" y="323900"/>
            <a:ext cx="5184934" cy="360040"/>
          </a:xfrm>
          <a:prstGeom prst="rect">
            <a:avLst/>
          </a:prstGeom>
        </p:spPr>
        <p:txBody>
          <a:bodyPr vert="horz" lIns="51435" tIns="25718" rIns="51435" bIns="25718">
            <a:noAutofit/>
          </a:bodyPr>
          <a:lstStyle/>
          <a:p>
            <a:pPr marL="154305" indent="-154305" algn="ctr">
              <a:lnSpc>
                <a:spcPct val="90000"/>
              </a:lnSpc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ru-RU" sz="1600" dirty="0"/>
              <a:t>  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Какие мероприятия включать в календарный план</a:t>
            </a:r>
          </a:p>
        </p:txBody>
      </p:sp>
    </p:spTree>
    <p:extLst>
      <p:ext uri="{BB962C8B-B14F-4D97-AF65-F5344CB8AC3E}">
        <p14:creationId xmlns:p14="http://schemas.microsoft.com/office/powerpoint/2010/main" val="25096234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31" y="313528"/>
            <a:ext cx="5184934" cy="476756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Характеристики мероприятий календарного плана: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584375" y="827956"/>
          <a:ext cx="3888610" cy="2210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192" y="2020801"/>
            <a:ext cx="405262" cy="3039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8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17" y="899964"/>
            <a:ext cx="465051" cy="34873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9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260" y="1436434"/>
            <a:ext cx="465051" cy="34873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10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56" y="2628156"/>
            <a:ext cx="502683" cy="376954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5873" y="323900"/>
            <a:ext cx="5184934" cy="247366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Учитываем риски при планировании мероприятий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288052" y="756021"/>
            <a:ext cx="5184934" cy="2137786"/>
            <a:chOff x="457200" y="1600200"/>
            <a:chExt cx="8229600" cy="4524857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" name="Полилиния 4"/>
            <p:cNvSpPr/>
            <p:nvPr/>
          </p:nvSpPr>
          <p:spPr>
            <a:xfrm>
              <a:off x="457200" y="1600200"/>
              <a:ext cx="8229600" cy="1676386"/>
            </a:xfrm>
            <a:custGeom>
              <a:avLst/>
              <a:gdLst>
                <a:gd name="connsiteX0" fmla="*/ 0 w 8229600"/>
                <a:gd name="connsiteY0" fmla="*/ 215469 h 2154694"/>
                <a:gd name="connsiteX1" fmla="*/ 215469 w 8229600"/>
                <a:gd name="connsiteY1" fmla="*/ 0 h 2154694"/>
                <a:gd name="connsiteX2" fmla="*/ 8014131 w 8229600"/>
                <a:gd name="connsiteY2" fmla="*/ 0 h 2154694"/>
                <a:gd name="connsiteX3" fmla="*/ 8229600 w 8229600"/>
                <a:gd name="connsiteY3" fmla="*/ 215469 h 2154694"/>
                <a:gd name="connsiteX4" fmla="*/ 8229600 w 8229600"/>
                <a:gd name="connsiteY4" fmla="*/ 1939225 h 2154694"/>
                <a:gd name="connsiteX5" fmla="*/ 8014131 w 8229600"/>
                <a:gd name="connsiteY5" fmla="*/ 2154694 h 2154694"/>
                <a:gd name="connsiteX6" fmla="*/ 215469 w 8229600"/>
                <a:gd name="connsiteY6" fmla="*/ 2154694 h 2154694"/>
                <a:gd name="connsiteX7" fmla="*/ 0 w 8229600"/>
                <a:gd name="connsiteY7" fmla="*/ 1939225 h 2154694"/>
                <a:gd name="connsiteX8" fmla="*/ 0 w 8229600"/>
                <a:gd name="connsiteY8" fmla="*/ 215469 h 2154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229600" h="2154694">
                  <a:moveTo>
                    <a:pt x="0" y="215469"/>
                  </a:moveTo>
                  <a:cubicBezTo>
                    <a:pt x="0" y="96469"/>
                    <a:pt x="96469" y="0"/>
                    <a:pt x="215469" y="0"/>
                  </a:cubicBezTo>
                  <a:lnTo>
                    <a:pt x="8014131" y="0"/>
                  </a:lnTo>
                  <a:cubicBezTo>
                    <a:pt x="8133131" y="0"/>
                    <a:pt x="8229600" y="96469"/>
                    <a:pt x="8229600" y="215469"/>
                  </a:cubicBezTo>
                  <a:lnTo>
                    <a:pt x="8229600" y="1939225"/>
                  </a:lnTo>
                  <a:cubicBezTo>
                    <a:pt x="8229600" y="2058225"/>
                    <a:pt x="8133131" y="2154694"/>
                    <a:pt x="8014131" y="2154694"/>
                  </a:cubicBezTo>
                  <a:lnTo>
                    <a:pt x="215469" y="2154694"/>
                  </a:lnTo>
                  <a:cubicBezTo>
                    <a:pt x="96469" y="2154694"/>
                    <a:pt x="0" y="2058225"/>
                    <a:pt x="0" y="1939225"/>
                  </a:cubicBezTo>
                  <a:lnTo>
                    <a:pt x="0" y="215469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52829" tIns="91440" rIns="91441" bIns="91440" numCol="1" spcCol="1270" anchor="ctr" anchorCtr="0">
              <a:noAutofit/>
            </a:bodyPr>
            <a:lstStyle/>
            <a:p>
              <a:pPr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dirty="0">
                  <a:solidFill>
                    <a:schemeClr val="tx1"/>
                  </a:solidFill>
                </a:rPr>
                <a:t>Внешние факторы/риски – проектная группа не в состоянии на них повлиять (природные катаклизмы, взаимодействие с партнёрами, коррупция и т.д.)</a:t>
              </a:r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457200" y="4191063"/>
              <a:ext cx="8229600" cy="1933994"/>
            </a:xfrm>
            <a:custGeom>
              <a:avLst/>
              <a:gdLst>
                <a:gd name="connsiteX0" fmla="*/ 0 w 8229600"/>
                <a:gd name="connsiteY0" fmla="*/ 215469 h 2154694"/>
                <a:gd name="connsiteX1" fmla="*/ 215469 w 8229600"/>
                <a:gd name="connsiteY1" fmla="*/ 0 h 2154694"/>
                <a:gd name="connsiteX2" fmla="*/ 8014131 w 8229600"/>
                <a:gd name="connsiteY2" fmla="*/ 0 h 2154694"/>
                <a:gd name="connsiteX3" fmla="*/ 8229600 w 8229600"/>
                <a:gd name="connsiteY3" fmla="*/ 215469 h 2154694"/>
                <a:gd name="connsiteX4" fmla="*/ 8229600 w 8229600"/>
                <a:gd name="connsiteY4" fmla="*/ 1939225 h 2154694"/>
                <a:gd name="connsiteX5" fmla="*/ 8014131 w 8229600"/>
                <a:gd name="connsiteY5" fmla="*/ 2154694 h 2154694"/>
                <a:gd name="connsiteX6" fmla="*/ 215469 w 8229600"/>
                <a:gd name="connsiteY6" fmla="*/ 2154694 h 2154694"/>
                <a:gd name="connsiteX7" fmla="*/ 0 w 8229600"/>
                <a:gd name="connsiteY7" fmla="*/ 1939225 h 2154694"/>
                <a:gd name="connsiteX8" fmla="*/ 0 w 8229600"/>
                <a:gd name="connsiteY8" fmla="*/ 215469 h 2154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229600" h="2154694">
                  <a:moveTo>
                    <a:pt x="0" y="215469"/>
                  </a:moveTo>
                  <a:cubicBezTo>
                    <a:pt x="0" y="96469"/>
                    <a:pt x="96469" y="0"/>
                    <a:pt x="215469" y="0"/>
                  </a:cubicBezTo>
                  <a:lnTo>
                    <a:pt x="8014131" y="0"/>
                  </a:lnTo>
                  <a:cubicBezTo>
                    <a:pt x="8133131" y="0"/>
                    <a:pt x="8229600" y="96469"/>
                    <a:pt x="8229600" y="215469"/>
                  </a:cubicBezTo>
                  <a:lnTo>
                    <a:pt x="8229600" y="1939225"/>
                  </a:lnTo>
                  <a:cubicBezTo>
                    <a:pt x="8229600" y="2058225"/>
                    <a:pt x="8133131" y="2154694"/>
                    <a:pt x="8014131" y="2154694"/>
                  </a:cubicBezTo>
                  <a:lnTo>
                    <a:pt x="215469" y="2154694"/>
                  </a:lnTo>
                  <a:cubicBezTo>
                    <a:pt x="96469" y="2154694"/>
                    <a:pt x="0" y="2058225"/>
                    <a:pt x="0" y="1939225"/>
                  </a:cubicBezTo>
                  <a:lnTo>
                    <a:pt x="0" y="215469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52829" tIns="91440" rIns="91441" bIns="91440" numCol="1" spcCol="1270" anchor="ctr" anchorCtr="0">
              <a:noAutofit/>
            </a:bodyPr>
            <a:lstStyle/>
            <a:p>
              <a:pPr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dirty="0">
                  <a:solidFill>
                    <a:schemeClr val="tx1"/>
                  </a:solidFill>
                </a:rPr>
                <a:t>Внутренние риски – подконтрольные в рамках проекта (кадровые перестановки, болезнь сотрудников и т.д.)</a:t>
              </a:r>
            </a:p>
          </p:txBody>
        </p:sp>
      </p:grpSp>
      <p:sp>
        <p:nvSpPr>
          <p:cNvPr id="9" name="Овал 8"/>
          <p:cNvSpPr/>
          <p:nvPr/>
        </p:nvSpPr>
        <p:spPr>
          <a:xfrm>
            <a:off x="360239" y="834001"/>
            <a:ext cx="907351" cy="68040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30672" y="2096740"/>
            <a:ext cx="907351" cy="68040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73" y="932013"/>
            <a:ext cx="645944" cy="484384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906" y="2211939"/>
            <a:ext cx="555041" cy="416217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315039" y="303749"/>
            <a:ext cx="5184934" cy="380191"/>
          </a:xfrm>
          <a:prstGeom prst="rect">
            <a:avLst/>
          </a:prstGeom>
        </p:spPr>
        <p:txBody>
          <a:bodyPr vert="horz" lIns="51435" tIns="25718" rIns="51435" bIns="25718">
            <a:noAutofit/>
          </a:bodyPr>
          <a:lstStyle/>
          <a:p>
            <a:pPr marL="154305" indent="-154305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ru-RU" sz="1600" dirty="0"/>
              <a:t>  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Проверяем календарный план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15039" y="899964"/>
            <a:ext cx="5184934" cy="2232248"/>
          </a:xfrm>
        </p:spPr>
        <p:txBody>
          <a:bodyPr>
            <a:noAutofit/>
          </a:bodyPr>
          <a:lstStyle/>
          <a:p>
            <a:pPr marL="25695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200" dirty="0"/>
              <a:t>Ответьте на 3 вопроса:</a:t>
            </a:r>
          </a:p>
          <a:p>
            <a:pPr marL="25695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200" dirty="0"/>
          </a:p>
          <a:p>
            <a:pPr marL="18000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200" dirty="0"/>
              <a:t>Понятно ли из описания каждого мероприятия, для кого и зачем оно будет проводится в проекте</a:t>
            </a:r>
            <a:r>
              <a:rPr lang="en-US" sz="1200" dirty="0"/>
              <a:t>?</a:t>
            </a:r>
            <a:endParaRPr lang="ru-RU" sz="1200" dirty="0"/>
          </a:p>
          <a:p>
            <a:pPr marL="25695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200" dirty="0"/>
          </a:p>
          <a:p>
            <a:pPr marL="18000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200" dirty="0"/>
              <a:t>Есть ли взаимосвязь и последовательность мероприятий во времени</a:t>
            </a:r>
            <a:r>
              <a:rPr lang="en-US" sz="1200" dirty="0"/>
              <a:t>?</a:t>
            </a:r>
            <a:r>
              <a:rPr lang="ru-RU" sz="1200" dirty="0"/>
              <a:t> Понятна ли она</a:t>
            </a:r>
            <a:r>
              <a:rPr lang="en-US" sz="1200" dirty="0"/>
              <a:t>?</a:t>
            </a:r>
            <a:endParaRPr lang="ru-RU" sz="1200" dirty="0"/>
          </a:p>
          <a:p>
            <a:pPr marL="25695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200" dirty="0"/>
          </a:p>
          <a:p>
            <a:pPr marL="18000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200" dirty="0"/>
              <a:t> Понятен ли результат каждого мероприятия</a:t>
            </a:r>
            <a:r>
              <a:rPr lang="en-US" sz="1200" dirty="0"/>
              <a:t>?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323892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315039" y="303749"/>
            <a:ext cx="5184934" cy="380191"/>
          </a:xfrm>
          <a:prstGeom prst="rect">
            <a:avLst/>
          </a:prstGeom>
        </p:spPr>
        <p:txBody>
          <a:bodyPr vert="horz" lIns="51435" tIns="25718" rIns="51435" bIns="25718">
            <a:noAutofit/>
          </a:bodyPr>
          <a:lstStyle/>
          <a:p>
            <a:pPr marL="154305" indent="-154305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ru-RU" sz="1600" dirty="0"/>
              <a:t>  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Формируем команду проекта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15039" y="611932"/>
            <a:ext cx="5184934" cy="1584176"/>
          </a:xfrm>
        </p:spPr>
        <p:txBody>
          <a:bodyPr>
            <a:noAutofit/>
          </a:bodyPr>
          <a:lstStyle/>
          <a:p>
            <a:pPr marL="18000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200" dirty="0"/>
              <a:t>Компетенции, знания и опыт команды проекта соответствуют задачам и планируемым мероприятиям.</a:t>
            </a:r>
          </a:p>
          <a:p>
            <a:pPr marL="25695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200" dirty="0"/>
          </a:p>
          <a:p>
            <a:pPr marL="18000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200" dirty="0"/>
              <a:t>Количество членов команды оптимально, когда обеспечено выполнение всех мероприятий.</a:t>
            </a:r>
          </a:p>
          <a:p>
            <a:pPr marL="25695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200" dirty="0"/>
          </a:p>
          <a:p>
            <a:pPr marL="18000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200" dirty="0"/>
              <a:t> В команде не должно быть номинальных, избыточных сотрудников.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520" y="2052092"/>
            <a:ext cx="971972" cy="111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151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315039" y="303749"/>
            <a:ext cx="5184934" cy="380191"/>
          </a:xfrm>
          <a:prstGeom prst="rect">
            <a:avLst/>
          </a:prstGeom>
        </p:spPr>
        <p:txBody>
          <a:bodyPr vert="horz" lIns="51435" tIns="25718" rIns="51435" bIns="25718">
            <a:noAutofit/>
          </a:bodyPr>
          <a:lstStyle/>
          <a:p>
            <a:pPr marL="154305" indent="-154305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ru-RU" sz="1600" dirty="0"/>
              <a:t>  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Как подобрать специалистов в команду проекта</a:t>
            </a:r>
          </a:p>
        </p:txBody>
      </p:sp>
      <p:graphicFrame>
        <p:nvGraphicFramePr>
          <p:cNvPr id="7" name="Схема 6"/>
          <p:cNvGraphicFramePr/>
          <p:nvPr/>
        </p:nvGraphicFramePr>
        <p:xfrm>
          <a:off x="315039" y="755948"/>
          <a:ext cx="5085760" cy="21443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04855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2767" y="2640658"/>
            <a:ext cx="424488" cy="46132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139" y="323900"/>
            <a:ext cx="5184934" cy="271092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Бюджет (смета) проекта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0139" y="699970"/>
            <a:ext cx="5171900" cy="2460290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pPr algn="just">
              <a:spcBef>
                <a:spcPts val="113"/>
              </a:spcBef>
              <a:spcAft>
                <a:spcPts val="113"/>
              </a:spcAft>
              <a:buFont typeface="Wingdings" panose="05000000000000000000" pitchFamily="2" charset="2"/>
              <a:buChar char="ü"/>
            </a:pPr>
            <a:r>
              <a:rPr lang="ru-RU" sz="1200" dirty="0"/>
              <a:t>   </a:t>
            </a:r>
            <a:r>
              <a:rPr lang="ru-RU" dirty="0"/>
              <a:t>Формирование бюджета происходит после того, как запланированы  все мероприятия проекта и сформирована команда – так бюджет будет честным и реалистичным.</a:t>
            </a:r>
          </a:p>
          <a:p>
            <a:pPr algn="just">
              <a:spcBef>
                <a:spcPts val="113"/>
              </a:spcBef>
              <a:spcAft>
                <a:spcPts val="113"/>
              </a:spcAft>
            </a:pPr>
            <a:endParaRPr lang="ru-RU" dirty="0"/>
          </a:p>
          <a:p>
            <a:pPr algn="just">
              <a:spcBef>
                <a:spcPts val="113"/>
              </a:spcBef>
              <a:spcAft>
                <a:spcPts val="113"/>
              </a:spcAft>
              <a:buFont typeface="Wingdings" panose="05000000000000000000" pitchFamily="2" charset="2"/>
              <a:buChar char="ü"/>
            </a:pPr>
            <a:r>
              <a:rPr lang="ru-RU" dirty="0"/>
              <a:t>   Важно! Бюджет – это ответственность руководителя проекта, а не бухгалтера: составляет бюджет и отвечает за расходование средств именно руководитель.</a:t>
            </a:r>
          </a:p>
          <a:p>
            <a:pPr algn="just">
              <a:spcBef>
                <a:spcPts val="113"/>
              </a:spcBef>
              <a:spcAft>
                <a:spcPts val="113"/>
              </a:spcAft>
            </a:pPr>
            <a:endParaRPr lang="ru-RU" dirty="0"/>
          </a:p>
          <a:p>
            <a:pPr algn="just">
              <a:spcBef>
                <a:spcPts val="113"/>
              </a:spcBef>
              <a:spcAft>
                <a:spcPts val="113"/>
              </a:spcAft>
              <a:buFont typeface="Wingdings" panose="05000000000000000000" pitchFamily="2" charset="2"/>
              <a:buChar char="ü"/>
            </a:pPr>
            <a:r>
              <a:rPr lang="ru-RU" dirty="0"/>
              <a:t>  Бюджет должен обеспечивать исполнение всех мероприятий проекта.</a:t>
            </a:r>
            <a:r>
              <a:rPr lang="en-US" dirty="0"/>
              <a:t> </a:t>
            </a:r>
            <a:r>
              <a:rPr lang="ru-RU" dirty="0"/>
              <a:t>Каждая статья расходов — конкретному мероприятию.</a:t>
            </a:r>
          </a:p>
          <a:p>
            <a:pPr algn="just">
              <a:spcBef>
                <a:spcPts val="113"/>
              </a:spcBef>
              <a:spcAft>
                <a:spcPts val="113"/>
              </a:spcAft>
              <a:buFont typeface="Wingdings" panose="05000000000000000000" pitchFamily="2" charset="2"/>
              <a:buChar char="ü"/>
            </a:pPr>
            <a:endParaRPr lang="ru-RU" dirty="0"/>
          </a:p>
          <a:p>
            <a:pPr algn="just">
              <a:spcBef>
                <a:spcPts val="113"/>
              </a:spcBef>
              <a:spcAft>
                <a:spcPts val="113"/>
              </a:spcAft>
              <a:buFont typeface="Wingdings" panose="05000000000000000000" pitchFamily="2" charset="2"/>
              <a:buChar char="ü"/>
            </a:pPr>
            <a:r>
              <a:rPr lang="ru-RU" dirty="0"/>
              <a:t> Бюджет должен отвечать требованиям реалистичности, обоснованности, прозрачности, целевого использования, эффективности и полноты.</a:t>
            </a:r>
          </a:p>
          <a:p>
            <a:pPr algn="just">
              <a:spcBef>
                <a:spcPts val="113"/>
              </a:spcBef>
              <a:spcAft>
                <a:spcPts val="113"/>
              </a:spcAft>
              <a:buFont typeface="Wingdings" panose="05000000000000000000" pitchFamily="2" charset="2"/>
              <a:buChar char="ü"/>
            </a:pPr>
            <a:endParaRPr lang="ru-RU" sz="1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62993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02105" y="467916"/>
            <a:ext cx="1570302" cy="57606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381605" y="472271"/>
            <a:ext cx="1373294" cy="57606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256123" y="523374"/>
            <a:ext cx="1139341" cy="52060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376504" y="467916"/>
            <a:ext cx="1454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Механизм реализации проекта</a:t>
            </a:r>
          </a:p>
          <a:p>
            <a:pPr algn="ctr"/>
            <a:r>
              <a:rPr lang="ru-RU" sz="800" dirty="0"/>
              <a:t>(проблема целевой группы, цель и задачи)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58755" y="459204"/>
            <a:ext cx="12189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Комплекс мероприятий для решения задач проекта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3418" y="675955"/>
            <a:ext cx="10157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Команда проекта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622555" y="1403419"/>
            <a:ext cx="2842139" cy="36004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1621017" y="1473117"/>
            <a:ext cx="28421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Бюджет проекта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00539" y="2207756"/>
            <a:ext cx="1512167" cy="52789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720279" y="2240870"/>
            <a:ext cx="1440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Собственные ресурсы организации для реализации проекта</a:t>
            </a:r>
          </a:p>
        </p:txBody>
      </p:sp>
      <p:cxnSp>
        <p:nvCxnSpPr>
          <p:cNvPr id="43" name="Прямая со стрелкой 42"/>
          <p:cNvCxnSpPr>
            <a:stCxn id="3" idx="3"/>
            <a:endCxn id="14" idx="1"/>
          </p:cNvCxnSpPr>
          <p:nvPr/>
        </p:nvCxnSpPr>
        <p:spPr>
          <a:xfrm>
            <a:off x="1872407" y="755948"/>
            <a:ext cx="509198" cy="4355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14" idx="3"/>
          </p:cNvCxnSpPr>
          <p:nvPr/>
        </p:nvCxnSpPr>
        <p:spPr>
          <a:xfrm>
            <a:off x="3754899" y="760303"/>
            <a:ext cx="506443" cy="7332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>
            <a:endCxn id="26" idx="0"/>
          </p:cNvCxnSpPr>
          <p:nvPr/>
        </p:nvCxnSpPr>
        <p:spPr>
          <a:xfrm>
            <a:off x="3042086" y="1125283"/>
            <a:ext cx="1539" cy="278136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4871533" y="1052691"/>
            <a:ext cx="0" cy="70866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3042086" y="1123557"/>
            <a:ext cx="1829447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 flipH="1">
            <a:off x="1456623" y="1800064"/>
            <a:ext cx="1578168" cy="368402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Скругленный прямоугольник 82"/>
          <p:cNvSpPr/>
          <p:nvPr/>
        </p:nvSpPr>
        <p:spPr>
          <a:xfrm>
            <a:off x="2300286" y="2207756"/>
            <a:ext cx="1512167" cy="52789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TextBox 83"/>
          <p:cNvSpPr txBox="1"/>
          <p:nvPr/>
        </p:nvSpPr>
        <p:spPr>
          <a:xfrm>
            <a:off x="2507448" y="2240870"/>
            <a:ext cx="1069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Привлечение ресурсов партнёров</a:t>
            </a:r>
          </a:p>
        </p:txBody>
      </p:sp>
      <p:cxnSp>
        <p:nvCxnSpPr>
          <p:cNvPr id="100" name="Прямая со стрелкой 99"/>
          <p:cNvCxnSpPr/>
          <p:nvPr/>
        </p:nvCxnSpPr>
        <p:spPr>
          <a:xfrm>
            <a:off x="3056370" y="1800064"/>
            <a:ext cx="1560788" cy="373624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Скругленный прямоугольник 102"/>
          <p:cNvSpPr/>
          <p:nvPr/>
        </p:nvSpPr>
        <p:spPr>
          <a:xfrm>
            <a:off x="3868050" y="2207756"/>
            <a:ext cx="1512167" cy="52789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TextBox 103"/>
          <p:cNvSpPr txBox="1"/>
          <p:nvPr/>
        </p:nvSpPr>
        <p:spPr>
          <a:xfrm>
            <a:off x="4084073" y="2302425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Запрашиваемая сумма гранта</a:t>
            </a:r>
          </a:p>
        </p:txBody>
      </p:sp>
      <p:cxnSp>
        <p:nvCxnSpPr>
          <p:cNvPr id="106" name="Прямая со стрелкой 105"/>
          <p:cNvCxnSpPr>
            <a:endCxn id="83" idx="0"/>
          </p:cNvCxnSpPr>
          <p:nvPr/>
        </p:nvCxnSpPr>
        <p:spPr>
          <a:xfrm>
            <a:off x="3043625" y="1800064"/>
            <a:ext cx="12745" cy="407692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Левая фигурная скобка 32"/>
          <p:cNvSpPr/>
          <p:nvPr/>
        </p:nvSpPr>
        <p:spPr>
          <a:xfrm rot="16200000">
            <a:off x="2089089" y="1450174"/>
            <a:ext cx="354555" cy="3092175"/>
          </a:xfrm>
          <a:prstGeom prst="leftBrace">
            <a:avLst/>
          </a:prstGeom>
          <a:ln w="254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1599007" y="2765133"/>
            <a:ext cx="13347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solidFill>
                  <a:schemeClr val="accent4">
                    <a:lumMod val="50000"/>
                  </a:schemeClr>
                </a:solidFill>
              </a:rPr>
              <a:t>Софинансирование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68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503" y="241384"/>
            <a:ext cx="5439355" cy="544381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</a:rPr>
              <a:t>Чем отличается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</a:rPr>
              <a:t>социальный проект от любого другого</a:t>
            </a:r>
            <a:r>
              <a:rPr lang="en-US" sz="1600" b="1" dirty="0">
                <a:solidFill>
                  <a:schemeClr val="accent4">
                    <a:lumMod val="50000"/>
                  </a:schemeClr>
                </a:solidFill>
              </a:rPr>
              <a:t>?</a:t>
            </a:r>
            <a:endParaRPr lang="ru-RU" sz="1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666366" y="899964"/>
            <a:ext cx="4471628" cy="2074330"/>
            <a:chOff x="453637" y="1511829"/>
            <a:chExt cx="8043899" cy="5029269"/>
          </a:xfrm>
        </p:grpSpPr>
        <p:sp>
          <p:nvSpPr>
            <p:cNvPr id="20" name="Овал 19"/>
            <p:cNvSpPr/>
            <p:nvPr/>
          </p:nvSpPr>
          <p:spPr>
            <a:xfrm>
              <a:off x="3103100" y="5417897"/>
              <a:ext cx="2204435" cy="1123201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5431095" y="4779174"/>
              <a:ext cx="2204435" cy="1123201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6293101" y="3373279"/>
              <a:ext cx="2204435" cy="1123201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" name="Овал 1"/>
            <p:cNvSpPr/>
            <p:nvPr/>
          </p:nvSpPr>
          <p:spPr>
            <a:xfrm>
              <a:off x="3159209" y="2889163"/>
              <a:ext cx="2092217" cy="2094007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305872" y="3613002"/>
              <a:ext cx="1840686" cy="7462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bg1"/>
                  </a:solidFill>
                </a:rPr>
                <a:t>ПРОЕКТ</a:t>
              </a:r>
            </a:p>
          </p:txBody>
        </p:sp>
        <p:sp>
          <p:nvSpPr>
            <p:cNvPr id="8" name="Овал 7"/>
            <p:cNvSpPr/>
            <p:nvPr/>
          </p:nvSpPr>
          <p:spPr>
            <a:xfrm>
              <a:off x="3103101" y="1511829"/>
              <a:ext cx="2204435" cy="1123201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10217" y="1582317"/>
              <a:ext cx="1431996" cy="11193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/>
                <a:t>Цель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/>
                <a:t>и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/>
                <a:t>задачи</a:t>
              </a:r>
            </a:p>
          </p:txBody>
        </p:sp>
        <p:sp>
          <p:nvSpPr>
            <p:cNvPr id="12" name="Овал 11"/>
            <p:cNvSpPr/>
            <p:nvPr/>
          </p:nvSpPr>
          <p:spPr>
            <a:xfrm>
              <a:off x="5456925" y="1922010"/>
              <a:ext cx="2204435" cy="1123201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606737" y="2141978"/>
              <a:ext cx="1921173" cy="8208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/>
                <a:t>Измеримый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/>
                <a:t>результат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585780" y="3449841"/>
              <a:ext cx="1637911" cy="9700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/>
                <a:t>Цепочка</a:t>
              </a:r>
            </a:p>
            <a:p>
              <a:pPr algn="ctr"/>
              <a:r>
                <a:rPr lang="ru-RU" dirty="0"/>
                <a:t>действий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620493" y="4861977"/>
              <a:ext cx="1930576" cy="11193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/>
                <a:t>Ограничен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/>
                <a:t>во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/>
                <a:t>времени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094626" y="5570880"/>
              <a:ext cx="2263173" cy="8208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/>
                <a:t>Ограниченные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/>
                <a:t>ресурсы</a:t>
              </a:r>
            </a:p>
          </p:txBody>
        </p:sp>
        <p:sp>
          <p:nvSpPr>
            <p:cNvPr id="21" name="Овал 20"/>
            <p:cNvSpPr/>
            <p:nvPr/>
          </p:nvSpPr>
          <p:spPr>
            <a:xfrm>
              <a:off x="611559" y="2363165"/>
              <a:ext cx="2204435" cy="1123201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611560" y="4077072"/>
              <a:ext cx="2204435" cy="1123201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90464" y="2442455"/>
              <a:ext cx="1944215" cy="1007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ru-RU" dirty="0">
                  <a:solidFill>
                    <a:schemeClr val="bg1"/>
                  </a:solidFill>
                </a:rPr>
                <a:t>Социальный эффект</a:t>
              </a:r>
            </a:p>
            <a:p>
              <a:pPr algn="ctr">
                <a:lnSpc>
                  <a:spcPct val="70000"/>
                </a:lnSpc>
              </a:pPr>
              <a:r>
                <a:rPr lang="ru-RU" dirty="0">
                  <a:solidFill>
                    <a:schemeClr val="bg1"/>
                  </a:solidFill>
                </a:rPr>
                <a:t>(изменения)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53637" y="4428309"/>
              <a:ext cx="2520279" cy="4850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ru-RU" dirty="0" err="1">
                  <a:solidFill>
                    <a:schemeClr val="bg1"/>
                  </a:solidFill>
                </a:rPr>
                <a:t>Благополучатели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4012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0139" y="327906"/>
            <a:ext cx="5171900" cy="298160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pPr marL="192881" algn="ctr">
              <a:spcBef>
                <a:spcPts val="113"/>
              </a:spcBef>
              <a:spcAft>
                <a:spcPts val="113"/>
              </a:spcAft>
            </a:pPr>
            <a:r>
              <a:rPr lang="ru-RU" sz="1600" b="1" dirty="0" err="1">
                <a:solidFill>
                  <a:schemeClr val="accent4">
                    <a:lumMod val="50000"/>
                  </a:schemeClr>
                </a:solidFill>
              </a:rPr>
              <a:t>Софинансирование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</a:rPr>
              <a:t> проекта</a:t>
            </a:r>
            <a:endParaRPr lang="ru-RU" sz="1400" dirty="0">
              <a:latin typeface="Georgia" panose="020405020504050203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2247" y="755948"/>
            <a:ext cx="2232248" cy="43204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58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024535" y="755948"/>
            <a:ext cx="2232248" cy="42281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58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33510" y="1191878"/>
            <a:ext cx="936104" cy="18683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58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728391" y="1206878"/>
            <a:ext cx="936104" cy="18533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58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024535" y="1191878"/>
            <a:ext cx="936104" cy="18683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58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320679" y="1187996"/>
            <a:ext cx="936104" cy="18722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58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31348" y="765183"/>
            <a:ext cx="22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Собственный вклад организации в реализацию проекта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24535" y="755948"/>
            <a:ext cx="22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Финансирование из других источников</a:t>
            </a:r>
          </a:p>
        </p:txBody>
      </p:sp>
      <p:sp>
        <p:nvSpPr>
          <p:cNvPr id="14" name="Плюс 13"/>
          <p:cNvSpPr/>
          <p:nvPr/>
        </p:nvSpPr>
        <p:spPr>
          <a:xfrm>
            <a:off x="1452949" y="2007498"/>
            <a:ext cx="178446" cy="200055"/>
          </a:xfrm>
          <a:prstGeom prst="mathPlus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люс 14"/>
          <p:cNvSpPr/>
          <p:nvPr/>
        </p:nvSpPr>
        <p:spPr>
          <a:xfrm>
            <a:off x="2756866" y="871944"/>
            <a:ext cx="178446" cy="200055"/>
          </a:xfrm>
          <a:prstGeom prst="mathPlus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>
            <a:off x="4051436" y="2023100"/>
            <a:ext cx="178446" cy="200055"/>
          </a:xfrm>
          <a:prstGeom prst="mathPlus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432247" y="1206878"/>
            <a:ext cx="9361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800" dirty="0"/>
              <a:t>Денежные средства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800" dirty="0"/>
              <a:t>Денежный эквивалент других ресурсов (помещение, оборудование, инвентарь, программное обеспечение, др.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727492" y="1199585"/>
            <a:ext cx="9361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800" dirty="0"/>
              <a:t>Денежный эквивалент труда специалистов, которые выполняют какие-то функции в проекте бесплатно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800" dirty="0"/>
              <a:t>Денежный эквивалент труда волонтёров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24535" y="1200716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800" dirty="0"/>
              <a:t>Денежные средства партнёров проекта или физических лиц, привлечённые для его реализации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20679" y="1184532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800" dirty="0"/>
              <a:t>Денежный эквивалент ресурсов и услуг, которые партнёры бесплатно предоставляют для реализации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6225169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139" y="323900"/>
            <a:ext cx="5184934" cy="271092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Как посчитать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288231" y="683940"/>
            <a:ext cx="5184576" cy="2216333"/>
            <a:chOff x="216223" y="683940"/>
            <a:chExt cx="5400600" cy="2216333"/>
          </a:xfrm>
        </p:grpSpPr>
        <p:sp>
          <p:nvSpPr>
            <p:cNvPr id="7" name="Полилиния 6"/>
            <p:cNvSpPr/>
            <p:nvPr/>
          </p:nvSpPr>
          <p:spPr>
            <a:xfrm>
              <a:off x="216223" y="683940"/>
              <a:ext cx="5400600" cy="515124"/>
            </a:xfrm>
            <a:custGeom>
              <a:avLst/>
              <a:gdLst>
                <a:gd name="connsiteX0" fmla="*/ 0 w 5400600"/>
                <a:gd name="connsiteY0" fmla="*/ 51512 h 515124"/>
                <a:gd name="connsiteX1" fmla="*/ 51512 w 5400600"/>
                <a:gd name="connsiteY1" fmla="*/ 0 h 515124"/>
                <a:gd name="connsiteX2" fmla="*/ 5349088 w 5400600"/>
                <a:gd name="connsiteY2" fmla="*/ 0 h 515124"/>
                <a:gd name="connsiteX3" fmla="*/ 5400600 w 5400600"/>
                <a:gd name="connsiteY3" fmla="*/ 51512 h 515124"/>
                <a:gd name="connsiteX4" fmla="*/ 5400600 w 5400600"/>
                <a:gd name="connsiteY4" fmla="*/ 463612 h 515124"/>
                <a:gd name="connsiteX5" fmla="*/ 5349088 w 5400600"/>
                <a:gd name="connsiteY5" fmla="*/ 515124 h 515124"/>
                <a:gd name="connsiteX6" fmla="*/ 51512 w 5400600"/>
                <a:gd name="connsiteY6" fmla="*/ 515124 h 515124"/>
                <a:gd name="connsiteX7" fmla="*/ 0 w 5400600"/>
                <a:gd name="connsiteY7" fmla="*/ 463612 h 515124"/>
                <a:gd name="connsiteX8" fmla="*/ 0 w 5400600"/>
                <a:gd name="connsiteY8" fmla="*/ 51512 h 515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00600" h="515124">
                  <a:moveTo>
                    <a:pt x="0" y="51512"/>
                  </a:moveTo>
                  <a:cubicBezTo>
                    <a:pt x="0" y="23063"/>
                    <a:pt x="23063" y="0"/>
                    <a:pt x="51512" y="0"/>
                  </a:cubicBezTo>
                  <a:lnTo>
                    <a:pt x="5349088" y="0"/>
                  </a:lnTo>
                  <a:cubicBezTo>
                    <a:pt x="5377537" y="0"/>
                    <a:pt x="5400600" y="23063"/>
                    <a:pt x="5400600" y="51512"/>
                  </a:cubicBezTo>
                  <a:lnTo>
                    <a:pt x="5400600" y="463612"/>
                  </a:lnTo>
                  <a:cubicBezTo>
                    <a:pt x="5400600" y="492061"/>
                    <a:pt x="5377537" y="515124"/>
                    <a:pt x="5349088" y="515124"/>
                  </a:cubicBezTo>
                  <a:lnTo>
                    <a:pt x="51512" y="515124"/>
                  </a:lnTo>
                  <a:cubicBezTo>
                    <a:pt x="23063" y="515124"/>
                    <a:pt x="0" y="492061"/>
                    <a:pt x="0" y="463612"/>
                  </a:cubicBezTo>
                  <a:lnTo>
                    <a:pt x="0" y="51512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69732" tIns="38100" rIns="38101" bIns="38100" numCol="1" spcCol="1270" anchor="ctr" anchorCtr="0">
              <a:noAutofit/>
            </a:bodyPr>
            <a:lstStyle/>
            <a:p>
              <a:pPr lvl="0" algn="l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kern="1200" dirty="0">
                  <a:solidFill>
                    <a:schemeClr val="tx1"/>
                  </a:solidFill>
                </a:rPr>
                <a:t>Составить список всех необходимых ресурсов для каждого мероприятия календарного плана</a:t>
              </a:r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216223" y="1250576"/>
              <a:ext cx="5400600" cy="515124"/>
            </a:xfrm>
            <a:custGeom>
              <a:avLst/>
              <a:gdLst>
                <a:gd name="connsiteX0" fmla="*/ 0 w 5400600"/>
                <a:gd name="connsiteY0" fmla="*/ 51512 h 515124"/>
                <a:gd name="connsiteX1" fmla="*/ 51512 w 5400600"/>
                <a:gd name="connsiteY1" fmla="*/ 0 h 515124"/>
                <a:gd name="connsiteX2" fmla="*/ 5349088 w 5400600"/>
                <a:gd name="connsiteY2" fmla="*/ 0 h 515124"/>
                <a:gd name="connsiteX3" fmla="*/ 5400600 w 5400600"/>
                <a:gd name="connsiteY3" fmla="*/ 51512 h 515124"/>
                <a:gd name="connsiteX4" fmla="*/ 5400600 w 5400600"/>
                <a:gd name="connsiteY4" fmla="*/ 463612 h 515124"/>
                <a:gd name="connsiteX5" fmla="*/ 5349088 w 5400600"/>
                <a:gd name="connsiteY5" fmla="*/ 515124 h 515124"/>
                <a:gd name="connsiteX6" fmla="*/ 51512 w 5400600"/>
                <a:gd name="connsiteY6" fmla="*/ 515124 h 515124"/>
                <a:gd name="connsiteX7" fmla="*/ 0 w 5400600"/>
                <a:gd name="connsiteY7" fmla="*/ 463612 h 515124"/>
                <a:gd name="connsiteX8" fmla="*/ 0 w 5400600"/>
                <a:gd name="connsiteY8" fmla="*/ 51512 h 515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00600" h="515124">
                  <a:moveTo>
                    <a:pt x="0" y="51512"/>
                  </a:moveTo>
                  <a:cubicBezTo>
                    <a:pt x="0" y="23063"/>
                    <a:pt x="23063" y="0"/>
                    <a:pt x="51512" y="0"/>
                  </a:cubicBezTo>
                  <a:lnTo>
                    <a:pt x="5349088" y="0"/>
                  </a:lnTo>
                  <a:cubicBezTo>
                    <a:pt x="5377537" y="0"/>
                    <a:pt x="5400600" y="23063"/>
                    <a:pt x="5400600" y="51512"/>
                  </a:cubicBezTo>
                  <a:lnTo>
                    <a:pt x="5400600" y="463612"/>
                  </a:lnTo>
                  <a:cubicBezTo>
                    <a:pt x="5400600" y="492061"/>
                    <a:pt x="5377537" y="515124"/>
                    <a:pt x="5349088" y="515124"/>
                  </a:cubicBezTo>
                  <a:lnTo>
                    <a:pt x="51512" y="515124"/>
                  </a:lnTo>
                  <a:cubicBezTo>
                    <a:pt x="23063" y="515124"/>
                    <a:pt x="0" y="492061"/>
                    <a:pt x="0" y="463612"/>
                  </a:cubicBezTo>
                  <a:lnTo>
                    <a:pt x="0" y="51512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69732" tIns="38100" rIns="38101" bIns="38100" numCol="1" spcCol="1270" anchor="ctr" anchorCtr="0">
              <a:noAutofit/>
            </a:bodyPr>
            <a:lstStyle/>
            <a:p>
              <a:pPr lvl="0" algn="l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kern="1200" dirty="0">
                  <a:solidFill>
                    <a:schemeClr val="tx1"/>
                  </a:solidFill>
                </a:rPr>
                <a:t>Проанализировать, можем мы ли заменить какие-то ресурсы без ущерба реализации проекта</a:t>
              </a:r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216223" y="1817213"/>
              <a:ext cx="5400600" cy="515124"/>
            </a:xfrm>
            <a:custGeom>
              <a:avLst/>
              <a:gdLst>
                <a:gd name="connsiteX0" fmla="*/ 0 w 5400600"/>
                <a:gd name="connsiteY0" fmla="*/ 51512 h 515124"/>
                <a:gd name="connsiteX1" fmla="*/ 51512 w 5400600"/>
                <a:gd name="connsiteY1" fmla="*/ 0 h 515124"/>
                <a:gd name="connsiteX2" fmla="*/ 5349088 w 5400600"/>
                <a:gd name="connsiteY2" fmla="*/ 0 h 515124"/>
                <a:gd name="connsiteX3" fmla="*/ 5400600 w 5400600"/>
                <a:gd name="connsiteY3" fmla="*/ 51512 h 515124"/>
                <a:gd name="connsiteX4" fmla="*/ 5400600 w 5400600"/>
                <a:gd name="connsiteY4" fmla="*/ 463612 h 515124"/>
                <a:gd name="connsiteX5" fmla="*/ 5349088 w 5400600"/>
                <a:gd name="connsiteY5" fmla="*/ 515124 h 515124"/>
                <a:gd name="connsiteX6" fmla="*/ 51512 w 5400600"/>
                <a:gd name="connsiteY6" fmla="*/ 515124 h 515124"/>
                <a:gd name="connsiteX7" fmla="*/ 0 w 5400600"/>
                <a:gd name="connsiteY7" fmla="*/ 463612 h 515124"/>
                <a:gd name="connsiteX8" fmla="*/ 0 w 5400600"/>
                <a:gd name="connsiteY8" fmla="*/ 51512 h 515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00600" h="515124">
                  <a:moveTo>
                    <a:pt x="0" y="51512"/>
                  </a:moveTo>
                  <a:cubicBezTo>
                    <a:pt x="0" y="23063"/>
                    <a:pt x="23063" y="0"/>
                    <a:pt x="51512" y="0"/>
                  </a:cubicBezTo>
                  <a:lnTo>
                    <a:pt x="5349088" y="0"/>
                  </a:lnTo>
                  <a:cubicBezTo>
                    <a:pt x="5377537" y="0"/>
                    <a:pt x="5400600" y="23063"/>
                    <a:pt x="5400600" y="51512"/>
                  </a:cubicBezTo>
                  <a:lnTo>
                    <a:pt x="5400600" y="463612"/>
                  </a:lnTo>
                  <a:cubicBezTo>
                    <a:pt x="5400600" y="492061"/>
                    <a:pt x="5377537" y="515124"/>
                    <a:pt x="5349088" y="515124"/>
                  </a:cubicBezTo>
                  <a:lnTo>
                    <a:pt x="51512" y="515124"/>
                  </a:lnTo>
                  <a:cubicBezTo>
                    <a:pt x="23063" y="515124"/>
                    <a:pt x="0" y="492061"/>
                    <a:pt x="0" y="463612"/>
                  </a:cubicBezTo>
                  <a:lnTo>
                    <a:pt x="0" y="51512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69732" tIns="38100" rIns="38101" bIns="38100" numCol="1" spcCol="1270" anchor="ctr" anchorCtr="0">
              <a:noAutofit/>
            </a:bodyPr>
            <a:lstStyle/>
            <a:p>
              <a:pPr lvl="0" algn="l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kern="1200" dirty="0">
                  <a:solidFill>
                    <a:schemeClr val="tx1"/>
                  </a:solidFill>
                </a:rPr>
                <a:t>Детально описать характеристики каждого необходимого ресурса</a:t>
              </a:r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216223" y="2385149"/>
              <a:ext cx="5400600" cy="515124"/>
            </a:xfrm>
            <a:custGeom>
              <a:avLst/>
              <a:gdLst>
                <a:gd name="connsiteX0" fmla="*/ 0 w 5400600"/>
                <a:gd name="connsiteY0" fmla="*/ 51512 h 515124"/>
                <a:gd name="connsiteX1" fmla="*/ 51512 w 5400600"/>
                <a:gd name="connsiteY1" fmla="*/ 0 h 515124"/>
                <a:gd name="connsiteX2" fmla="*/ 5349088 w 5400600"/>
                <a:gd name="connsiteY2" fmla="*/ 0 h 515124"/>
                <a:gd name="connsiteX3" fmla="*/ 5400600 w 5400600"/>
                <a:gd name="connsiteY3" fmla="*/ 51512 h 515124"/>
                <a:gd name="connsiteX4" fmla="*/ 5400600 w 5400600"/>
                <a:gd name="connsiteY4" fmla="*/ 463612 h 515124"/>
                <a:gd name="connsiteX5" fmla="*/ 5349088 w 5400600"/>
                <a:gd name="connsiteY5" fmla="*/ 515124 h 515124"/>
                <a:gd name="connsiteX6" fmla="*/ 51512 w 5400600"/>
                <a:gd name="connsiteY6" fmla="*/ 515124 h 515124"/>
                <a:gd name="connsiteX7" fmla="*/ 0 w 5400600"/>
                <a:gd name="connsiteY7" fmla="*/ 463612 h 515124"/>
                <a:gd name="connsiteX8" fmla="*/ 0 w 5400600"/>
                <a:gd name="connsiteY8" fmla="*/ 51512 h 515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00600" h="515124">
                  <a:moveTo>
                    <a:pt x="0" y="51512"/>
                  </a:moveTo>
                  <a:cubicBezTo>
                    <a:pt x="0" y="23063"/>
                    <a:pt x="23063" y="0"/>
                    <a:pt x="51512" y="0"/>
                  </a:cubicBezTo>
                  <a:lnTo>
                    <a:pt x="5349088" y="0"/>
                  </a:lnTo>
                  <a:cubicBezTo>
                    <a:pt x="5377537" y="0"/>
                    <a:pt x="5400600" y="23063"/>
                    <a:pt x="5400600" y="51512"/>
                  </a:cubicBezTo>
                  <a:lnTo>
                    <a:pt x="5400600" y="463612"/>
                  </a:lnTo>
                  <a:cubicBezTo>
                    <a:pt x="5400600" y="492061"/>
                    <a:pt x="5377537" y="515124"/>
                    <a:pt x="5349088" y="515124"/>
                  </a:cubicBezTo>
                  <a:lnTo>
                    <a:pt x="51512" y="515124"/>
                  </a:lnTo>
                  <a:cubicBezTo>
                    <a:pt x="23063" y="515124"/>
                    <a:pt x="0" y="492061"/>
                    <a:pt x="0" y="463612"/>
                  </a:cubicBezTo>
                  <a:lnTo>
                    <a:pt x="0" y="51512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69732" tIns="38100" rIns="38101" bIns="38100" numCol="1" spcCol="1270" anchor="ctr" anchorCtr="0">
              <a:noAutofit/>
            </a:bodyPr>
            <a:lstStyle/>
            <a:p>
              <a:pPr lvl="0" algn="l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kern="1200" dirty="0">
                  <a:solidFill>
                    <a:schemeClr val="tx1"/>
                  </a:solidFill>
                </a:rPr>
                <a:t>Рассчитать стоимость каждого необходимого ресурса на основе детализации характеристик и рыночных цен</a:t>
              </a:r>
            </a:p>
          </p:txBody>
        </p:sp>
      </p:grpSp>
      <p:pic>
        <p:nvPicPr>
          <p:cNvPr id="17" name="Рисунок 16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46459" y="2447789"/>
            <a:ext cx="389844" cy="389844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59" y="1847017"/>
            <a:ext cx="455516" cy="455516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556" y="739841"/>
            <a:ext cx="403321" cy="403321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9720" y="1306477"/>
            <a:ext cx="403321" cy="403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32612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4568" y="301781"/>
            <a:ext cx="5184934" cy="238143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Партнёры проекта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49202" y="1075717"/>
          <a:ext cx="5184934" cy="2073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294568" y="539924"/>
            <a:ext cx="5276817" cy="4082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dirty="0">
                <a:latin typeface="+mn-lt"/>
              </a:rPr>
              <a:t>У вашего проекта есть партнёры</a:t>
            </a:r>
            <a:r>
              <a:rPr lang="en-US" sz="1200" dirty="0">
                <a:latin typeface="+mn-lt"/>
              </a:rPr>
              <a:t>?</a:t>
            </a:r>
            <a:r>
              <a:rPr lang="ru-RU" sz="1200" dirty="0">
                <a:latin typeface="+mn-lt"/>
              </a:rPr>
              <a:t> Отлично! </a:t>
            </a:r>
          </a:p>
          <a:p>
            <a:r>
              <a:rPr lang="ru-RU" sz="1200" dirty="0">
                <a:latin typeface="+mn-lt"/>
              </a:rPr>
              <a:t>Их участие в реализации нужно подтвердить:</a:t>
            </a:r>
          </a:p>
        </p:txBody>
      </p:sp>
    </p:spTree>
    <p:extLst>
      <p:ext uri="{BB962C8B-B14F-4D97-AF65-F5344CB8AC3E}">
        <p14:creationId xmlns:p14="http://schemas.microsoft.com/office/powerpoint/2010/main" val="37506316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31" y="467916"/>
            <a:ext cx="5184934" cy="275531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Что подтверждают письма поддержки: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6223" y="1115988"/>
            <a:ext cx="5184934" cy="1718574"/>
          </a:xfrm>
        </p:spPr>
        <p:txBody>
          <a:bodyPr>
            <a:normAutofit/>
          </a:bodyPr>
          <a:lstStyle/>
          <a:p>
            <a:pPr algn="just"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ru-RU" altLang="ru-RU" sz="1200" dirty="0"/>
              <a:t>Актуальность проекта для данной территории.</a:t>
            </a:r>
          </a:p>
          <a:p>
            <a:pPr algn="just"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ru-RU" altLang="ru-RU" sz="1200" dirty="0"/>
              <a:t>Опыт организации в направлении деятельности, соответствующей тематике проекта.</a:t>
            </a:r>
          </a:p>
          <a:p>
            <a:pPr algn="just"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ru-RU" altLang="ru-RU" sz="1200" dirty="0"/>
              <a:t>Договоренности о взаимодействии с территориями, указанными в проекте.</a:t>
            </a:r>
          </a:p>
          <a:p>
            <a:pPr algn="just"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ru-RU" altLang="ru-RU" sz="1200" dirty="0"/>
              <a:t>Вклад партнёров в проект (информационный, материальный, организационный, методический, экспертный, административный) и виды поддержки.</a:t>
            </a:r>
          </a:p>
        </p:txBody>
      </p:sp>
    </p:spTree>
    <p:extLst>
      <p:ext uri="{BB962C8B-B14F-4D97-AF65-F5344CB8AC3E}">
        <p14:creationId xmlns:p14="http://schemas.microsoft.com/office/powerpoint/2010/main" val="7835281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4622" y="185250"/>
            <a:ext cx="5171900" cy="298160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pPr marL="192881" algn="ctr">
              <a:spcBef>
                <a:spcPts val="113"/>
              </a:spcBef>
              <a:spcAft>
                <a:spcPts val="113"/>
              </a:spcAft>
            </a:pP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Логика проекта</a:t>
            </a:r>
            <a:endParaRPr lang="ru-RU" sz="16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836289" y="674390"/>
            <a:ext cx="2340000" cy="36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Проблема целевой группы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42110" y="1348323"/>
            <a:ext cx="2340000" cy="36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Цели и задачи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42110" y="2043575"/>
            <a:ext cx="2340000" cy="36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Мероприятия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54678" y="2718446"/>
            <a:ext cx="2340000" cy="36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Ресурсы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517681" y="1039887"/>
            <a:ext cx="0" cy="271570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519492" y="1764060"/>
            <a:ext cx="0" cy="271570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1525850" y="2429551"/>
            <a:ext cx="0" cy="271570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2562947" y="2426526"/>
            <a:ext cx="0" cy="274593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2558474" y="1761037"/>
            <a:ext cx="0" cy="274593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2542240" y="1034390"/>
            <a:ext cx="0" cy="274593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176289" y="1517376"/>
            <a:ext cx="810056" cy="0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3194678" y="2223575"/>
            <a:ext cx="810056" cy="0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Скругленный прямоугольник 5"/>
          <p:cNvSpPr/>
          <p:nvPr/>
        </p:nvSpPr>
        <p:spPr>
          <a:xfrm>
            <a:off x="4032647" y="891733"/>
            <a:ext cx="504056" cy="201622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4101067" y="896530"/>
            <a:ext cx="367216" cy="1952447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val="3549854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099" y="467916"/>
            <a:ext cx="5275669" cy="238143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Чем отличается проект от заявки</a:t>
            </a:r>
            <a:r>
              <a:rPr lang="en-US" sz="16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?</a:t>
            </a:r>
            <a:endParaRPr lang="ru-RU" sz="1600" dirty="0">
              <a:solidFill>
                <a:schemeClr val="accent4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3099" y="769533"/>
            <a:ext cx="5217268" cy="1741632"/>
          </a:xfrm>
          <a:prstGeom prst="rect">
            <a:avLst/>
          </a:prstGeom>
        </p:spPr>
        <p:txBody>
          <a:bodyPr wrap="square" lIns="51435" tIns="25718" rIns="51435" bIns="25718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400" b="1" dirty="0"/>
              <a:t>Проект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b="1" dirty="0"/>
              <a:t>– это разовая деятельность, некоммерческой организации, которая:</a:t>
            </a:r>
          </a:p>
          <a:p>
            <a:pPr algn="just">
              <a:lnSpc>
                <a:spcPct val="90000"/>
              </a:lnSpc>
            </a:pPr>
            <a:r>
              <a:rPr lang="ru-RU" sz="1400" dirty="0"/>
              <a:t> </a:t>
            </a:r>
          </a:p>
          <a:p>
            <a:pPr marL="160734" indent="-160734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dirty="0"/>
              <a:t>имеет конечную цель и промежуточные задачи; </a:t>
            </a:r>
          </a:p>
          <a:p>
            <a:pPr marL="160734" indent="-160734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dirty="0"/>
              <a:t>производит хорошо определенный конечный результат, который может быть  оценен;</a:t>
            </a:r>
          </a:p>
          <a:p>
            <a:pPr marL="160734" indent="-160734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dirty="0"/>
              <a:t>состоит      из   выполнения     последовательности        взаимосвязанных       работ/         действий; </a:t>
            </a:r>
          </a:p>
          <a:p>
            <a:pPr marL="160734" indent="-160734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dirty="0"/>
              <a:t>имеет обозначенные временные рамки; </a:t>
            </a:r>
          </a:p>
          <a:p>
            <a:pPr marL="160734" indent="-160734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dirty="0"/>
              <a:t>использует ограниченное количество ресурсов: финансовых, информационных, инфраструктурных и человеческих.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9201" y="2504576"/>
            <a:ext cx="5217268" cy="421270"/>
          </a:xfrm>
          <a:prstGeom prst="rect">
            <a:avLst/>
          </a:prstGeom>
        </p:spPr>
        <p:txBody>
          <a:bodyPr wrap="square" lIns="51435" tIns="25718" rIns="51435" bIns="25718">
            <a:spAutoFit/>
          </a:bodyPr>
          <a:lstStyle/>
          <a:p>
            <a:pPr algn="just"/>
            <a:r>
              <a:rPr lang="ru-RU" sz="1400" b="1" dirty="0">
                <a:latin typeface="Georgia" panose="02040502050405020303" pitchFamily="18" charset="0"/>
              </a:rPr>
              <a:t>Заявка - </a:t>
            </a:r>
            <a:r>
              <a:rPr lang="ru-RU" dirty="0"/>
              <a:t>письменное оформление проекта  с целью убедить донора выделить деньги для реализации проекта, который заведомо не принесет прибыли.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9501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0266" y="225206"/>
            <a:ext cx="5308003" cy="306184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Проектный цикл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634826" y="653008"/>
            <a:ext cx="4739583" cy="2347123"/>
            <a:chOff x="1944316" y="1341376"/>
            <a:chExt cx="5435964" cy="5255367"/>
          </a:xfrm>
        </p:grpSpPr>
        <p:sp>
          <p:nvSpPr>
            <p:cNvPr id="5" name="Полилиния 4"/>
            <p:cNvSpPr/>
            <p:nvPr/>
          </p:nvSpPr>
          <p:spPr>
            <a:xfrm>
              <a:off x="5221409" y="1458412"/>
              <a:ext cx="1861238" cy="1861238"/>
            </a:xfrm>
            <a:custGeom>
              <a:avLst/>
              <a:gdLst>
                <a:gd name="connsiteX0" fmla="*/ 0 w 1861238"/>
                <a:gd name="connsiteY0" fmla="*/ 0 h 1861238"/>
                <a:gd name="connsiteX1" fmla="*/ 1861238 w 1861238"/>
                <a:gd name="connsiteY1" fmla="*/ 0 h 1861238"/>
                <a:gd name="connsiteX2" fmla="*/ 1861238 w 1861238"/>
                <a:gd name="connsiteY2" fmla="*/ 1861238 h 1861238"/>
                <a:gd name="connsiteX3" fmla="*/ 0 w 1861238"/>
                <a:gd name="connsiteY3" fmla="*/ 1861238 h 1861238"/>
                <a:gd name="connsiteX4" fmla="*/ 0 w 1861238"/>
                <a:gd name="connsiteY4" fmla="*/ 0 h 1861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1238" h="1861238">
                  <a:moveTo>
                    <a:pt x="0" y="0"/>
                  </a:moveTo>
                  <a:lnTo>
                    <a:pt x="1861238" y="0"/>
                  </a:lnTo>
                  <a:lnTo>
                    <a:pt x="1861238" y="1861238"/>
                  </a:lnTo>
                  <a:lnTo>
                    <a:pt x="0" y="186123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130" tIns="24130" rIns="24130" bIns="24130" numCol="1" spcCol="1270" anchor="ctr" anchorCtr="0">
              <a:noAutofit/>
            </a:bodyPr>
            <a:lstStyle/>
            <a:p>
              <a:pPr algn="ctr" defTabSz="47505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100" b="1" dirty="0">
                  <a:solidFill>
                    <a:schemeClr val="tx1"/>
                  </a:solidFill>
                </a:rPr>
                <a:t>Изучение и анализ проблемы, проектирование, поиск ресурсов</a:t>
              </a:r>
            </a:p>
          </p:txBody>
        </p:sp>
        <p:sp>
          <p:nvSpPr>
            <p:cNvPr id="6" name="Круговая стрелка 5"/>
            <p:cNvSpPr/>
            <p:nvPr/>
          </p:nvSpPr>
          <p:spPr>
            <a:xfrm>
              <a:off x="2124913" y="1341376"/>
              <a:ext cx="5255367" cy="5255367"/>
            </a:xfrm>
            <a:prstGeom prst="circularArrow">
              <a:avLst>
                <a:gd name="adj1" fmla="val 6906"/>
                <a:gd name="adj2" fmla="val 465673"/>
                <a:gd name="adj3" fmla="val 548063"/>
                <a:gd name="adj4" fmla="val 20781560"/>
                <a:gd name="adj5" fmla="val 8057"/>
              </a:avLst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Полилиния 6"/>
            <p:cNvSpPr/>
            <p:nvPr/>
          </p:nvSpPr>
          <p:spPr>
            <a:xfrm>
              <a:off x="5221409" y="4847678"/>
              <a:ext cx="1861238" cy="1402819"/>
            </a:xfrm>
            <a:custGeom>
              <a:avLst/>
              <a:gdLst>
                <a:gd name="connsiteX0" fmla="*/ 0 w 1861238"/>
                <a:gd name="connsiteY0" fmla="*/ 0 h 1861238"/>
                <a:gd name="connsiteX1" fmla="*/ 1861238 w 1861238"/>
                <a:gd name="connsiteY1" fmla="*/ 0 h 1861238"/>
                <a:gd name="connsiteX2" fmla="*/ 1861238 w 1861238"/>
                <a:gd name="connsiteY2" fmla="*/ 1861238 h 1861238"/>
                <a:gd name="connsiteX3" fmla="*/ 0 w 1861238"/>
                <a:gd name="connsiteY3" fmla="*/ 1861238 h 1861238"/>
                <a:gd name="connsiteX4" fmla="*/ 0 w 1861238"/>
                <a:gd name="connsiteY4" fmla="*/ 0 h 1861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1238" h="1861238">
                  <a:moveTo>
                    <a:pt x="0" y="0"/>
                  </a:moveTo>
                  <a:lnTo>
                    <a:pt x="1861238" y="0"/>
                  </a:lnTo>
                  <a:lnTo>
                    <a:pt x="1861238" y="1861238"/>
                  </a:lnTo>
                  <a:lnTo>
                    <a:pt x="0" y="186123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130" tIns="24130" rIns="24130" bIns="24130" numCol="1" spcCol="1270" anchor="ctr" anchorCtr="0">
              <a:noAutofit/>
            </a:bodyPr>
            <a:lstStyle/>
            <a:p>
              <a:pPr algn="ctr" defTabSz="47505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100" b="1" dirty="0">
                  <a:solidFill>
                    <a:schemeClr val="tx1"/>
                  </a:solidFill>
                </a:rPr>
                <a:t>Реализация</a:t>
              </a:r>
            </a:p>
            <a:p>
              <a:pPr algn="ctr" defTabSz="47505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100" b="1" dirty="0">
                  <a:solidFill>
                    <a:schemeClr val="tx1"/>
                  </a:solidFill>
                </a:rPr>
                <a:t>проекта</a:t>
              </a:r>
            </a:p>
          </p:txBody>
        </p:sp>
        <p:sp>
          <p:nvSpPr>
            <p:cNvPr id="8" name="Круговая стрелка 7"/>
            <p:cNvSpPr/>
            <p:nvPr/>
          </p:nvSpPr>
          <p:spPr>
            <a:xfrm>
              <a:off x="1944316" y="1341376"/>
              <a:ext cx="5255367" cy="5255367"/>
            </a:xfrm>
            <a:prstGeom prst="circularArrow">
              <a:avLst>
                <a:gd name="adj1" fmla="val 6906"/>
                <a:gd name="adj2" fmla="val 1077719"/>
                <a:gd name="adj3" fmla="val 5948063"/>
                <a:gd name="adj4" fmla="val 3263305"/>
                <a:gd name="adj5" fmla="val 8057"/>
              </a:avLst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Полилиния 8"/>
            <p:cNvSpPr/>
            <p:nvPr/>
          </p:nvSpPr>
          <p:spPr>
            <a:xfrm>
              <a:off x="2061352" y="4941168"/>
              <a:ext cx="1861238" cy="1309330"/>
            </a:xfrm>
            <a:custGeom>
              <a:avLst/>
              <a:gdLst>
                <a:gd name="connsiteX0" fmla="*/ 0 w 1861238"/>
                <a:gd name="connsiteY0" fmla="*/ 0 h 1861238"/>
                <a:gd name="connsiteX1" fmla="*/ 1861238 w 1861238"/>
                <a:gd name="connsiteY1" fmla="*/ 0 h 1861238"/>
                <a:gd name="connsiteX2" fmla="*/ 1861238 w 1861238"/>
                <a:gd name="connsiteY2" fmla="*/ 1861238 h 1861238"/>
                <a:gd name="connsiteX3" fmla="*/ 0 w 1861238"/>
                <a:gd name="connsiteY3" fmla="*/ 1861238 h 1861238"/>
                <a:gd name="connsiteX4" fmla="*/ 0 w 1861238"/>
                <a:gd name="connsiteY4" fmla="*/ 0 h 1861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1238" h="1861238">
                  <a:moveTo>
                    <a:pt x="0" y="0"/>
                  </a:moveTo>
                  <a:lnTo>
                    <a:pt x="1861238" y="0"/>
                  </a:lnTo>
                  <a:lnTo>
                    <a:pt x="1861238" y="1861238"/>
                  </a:lnTo>
                  <a:lnTo>
                    <a:pt x="0" y="186123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130" tIns="24130" rIns="24130" bIns="24130" numCol="1" spcCol="1270" anchor="ctr" anchorCtr="0">
              <a:noAutofit/>
            </a:bodyPr>
            <a:lstStyle/>
            <a:p>
              <a:pPr algn="ctr" defTabSz="47505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100" b="1" dirty="0">
                  <a:solidFill>
                    <a:schemeClr val="tx1"/>
                  </a:solidFill>
                </a:rPr>
                <a:t>Отчётность </a:t>
              </a:r>
            </a:p>
            <a:p>
              <a:pPr algn="ctr" defTabSz="47505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100" b="1" dirty="0">
                  <a:solidFill>
                    <a:schemeClr val="tx1"/>
                  </a:solidFill>
                </a:rPr>
                <a:t>и оценка</a:t>
              </a:r>
            </a:p>
          </p:txBody>
        </p:sp>
        <p:sp>
          <p:nvSpPr>
            <p:cNvPr id="10" name="Круговая стрелка 9"/>
            <p:cNvSpPr/>
            <p:nvPr/>
          </p:nvSpPr>
          <p:spPr>
            <a:xfrm>
              <a:off x="1944316" y="1341376"/>
              <a:ext cx="5255367" cy="5255367"/>
            </a:xfrm>
            <a:prstGeom prst="circularArrow">
              <a:avLst>
                <a:gd name="adj1" fmla="val 6906"/>
                <a:gd name="adj2" fmla="val 465673"/>
                <a:gd name="adj3" fmla="val 11348063"/>
                <a:gd name="adj4" fmla="val 9786264"/>
                <a:gd name="adj5" fmla="val 8057"/>
              </a:avLst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Полилиния 10"/>
            <p:cNvSpPr/>
            <p:nvPr/>
          </p:nvSpPr>
          <p:spPr>
            <a:xfrm>
              <a:off x="2061352" y="1458412"/>
              <a:ext cx="1861238" cy="1861238"/>
            </a:xfrm>
            <a:custGeom>
              <a:avLst/>
              <a:gdLst>
                <a:gd name="connsiteX0" fmla="*/ 0 w 1861238"/>
                <a:gd name="connsiteY0" fmla="*/ 0 h 1861238"/>
                <a:gd name="connsiteX1" fmla="*/ 1861238 w 1861238"/>
                <a:gd name="connsiteY1" fmla="*/ 0 h 1861238"/>
                <a:gd name="connsiteX2" fmla="*/ 1861238 w 1861238"/>
                <a:gd name="connsiteY2" fmla="*/ 1861238 h 1861238"/>
                <a:gd name="connsiteX3" fmla="*/ 0 w 1861238"/>
                <a:gd name="connsiteY3" fmla="*/ 1861238 h 1861238"/>
                <a:gd name="connsiteX4" fmla="*/ 0 w 1861238"/>
                <a:gd name="connsiteY4" fmla="*/ 0 h 1861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1238" h="1861238">
                  <a:moveTo>
                    <a:pt x="0" y="0"/>
                  </a:moveTo>
                  <a:lnTo>
                    <a:pt x="1861238" y="0"/>
                  </a:lnTo>
                  <a:lnTo>
                    <a:pt x="1861238" y="1861238"/>
                  </a:lnTo>
                  <a:lnTo>
                    <a:pt x="0" y="186123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100" b="1" dirty="0">
                  <a:solidFill>
                    <a:schemeClr val="tx1"/>
                  </a:solidFill>
                </a:rPr>
                <a:t>Идея</a:t>
              </a:r>
            </a:p>
            <a:p>
              <a:pPr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100" b="1" dirty="0">
                  <a:solidFill>
                    <a:schemeClr val="tx1"/>
                  </a:solidFill>
                </a:rPr>
                <a:t> (вижу проблему и хочу изменить ситуацию</a:t>
              </a:r>
              <a:r>
                <a:rPr lang="ru-RU" sz="1100" dirty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12" name="Круговая стрелка 11"/>
            <p:cNvSpPr/>
            <p:nvPr/>
          </p:nvSpPr>
          <p:spPr>
            <a:xfrm>
              <a:off x="1944316" y="1341376"/>
              <a:ext cx="5255367" cy="5255367"/>
            </a:xfrm>
            <a:prstGeom prst="circularArrow">
              <a:avLst>
                <a:gd name="adj1" fmla="val 6906"/>
                <a:gd name="adj2" fmla="val 799843"/>
                <a:gd name="adj3" fmla="val 16748063"/>
                <a:gd name="adj4" fmla="val 14633339"/>
                <a:gd name="adj5" fmla="val 8057"/>
              </a:avLst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13" name="Прямоугольник 12"/>
          <p:cNvSpPr/>
          <p:nvPr/>
        </p:nvSpPr>
        <p:spPr>
          <a:xfrm>
            <a:off x="1485627" y="1552879"/>
            <a:ext cx="2880519" cy="913713"/>
          </a:xfrm>
          <a:prstGeom prst="rect">
            <a:avLst/>
          </a:prstGeom>
        </p:spPr>
        <p:txBody>
          <a:bodyPr lIns="51435" tIns="25718" rIns="51435" bIns="25718">
            <a:spAutoFit/>
          </a:bodyPr>
          <a:lstStyle/>
          <a:p>
            <a:pPr algn="ctr"/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Результат реализации – </a:t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решение конкретной социальной проблемы целевой группы </a:t>
            </a:r>
            <a:endParaRPr lang="ru-RU" sz="14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893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23" y="251892"/>
            <a:ext cx="5308003" cy="306184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Как разработать социальный проект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60239" y="827956"/>
            <a:ext cx="1080120" cy="7200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872407" y="827956"/>
            <a:ext cx="1080120" cy="7200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384575" y="810605"/>
            <a:ext cx="2016224" cy="7200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426648" y="840150"/>
            <a:ext cx="936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Определяем целевую группу проекта и её проблемы/</a:t>
            </a:r>
          </a:p>
          <a:p>
            <a:pPr algn="ctr"/>
            <a:r>
              <a:rPr lang="ru-RU" sz="800" dirty="0"/>
              <a:t>потребности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415" y="895608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Изучаем проблемы/</a:t>
            </a:r>
          </a:p>
          <a:p>
            <a:pPr algn="ctr"/>
            <a:r>
              <a:rPr lang="ru-RU" sz="800" dirty="0"/>
              <a:t>потребности</a:t>
            </a:r>
          </a:p>
          <a:p>
            <a:pPr algn="ctr"/>
            <a:r>
              <a:rPr lang="ru-RU" sz="800" dirty="0"/>
              <a:t>целевой группы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08940" y="810436"/>
            <a:ext cx="19665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Отвечаем на вопрос: какие изменения мы хотим увидеть у целевой группы благодаря реализации проекта — формируем ожидаемые результаты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227305" y="1836068"/>
            <a:ext cx="1080120" cy="36004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2299313" y="1846811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Ставим цель проекта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822692" y="1836068"/>
            <a:ext cx="1080120" cy="32403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894700" y="1828809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Ставим задачи  проекта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362752" y="2484140"/>
            <a:ext cx="1157727" cy="43204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445501" y="2469331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Планируем мероприятия проекта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V="1">
            <a:off x="1152327" y="611931"/>
            <a:ext cx="3024336" cy="2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1152327" y="611932"/>
            <a:ext cx="0" cy="191903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4176663" y="611931"/>
            <a:ext cx="0" cy="191903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1445501" y="1170645"/>
            <a:ext cx="354898" cy="0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2952527" y="1202802"/>
            <a:ext cx="354898" cy="0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1440359" y="1616495"/>
            <a:ext cx="1091929" cy="2409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>
            <a:off x="1456623" y="1634251"/>
            <a:ext cx="0" cy="165813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>
            <a:off x="4752727" y="1538300"/>
            <a:ext cx="0" cy="191903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532288" y="1548036"/>
            <a:ext cx="0" cy="70866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1298810" y="2185365"/>
            <a:ext cx="0" cy="70866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1300698" y="2259587"/>
            <a:ext cx="643716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 flipH="1">
            <a:off x="1933050" y="2259587"/>
            <a:ext cx="2802" cy="224553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Скругленный прямоугольник 82"/>
          <p:cNvSpPr/>
          <p:nvPr/>
        </p:nvSpPr>
        <p:spPr>
          <a:xfrm>
            <a:off x="2819357" y="2516338"/>
            <a:ext cx="1213290" cy="36004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TextBox 83"/>
          <p:cNvSpPr txBox="1"/>
          <p:nvPr/>
        </p:nvSpPr>
        <p:spPr>
          <a:xfrm>
            <a:off x="2891365" y="2530887"/>
            <a:ext cx="10692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Формируем команду проекта</a:t>
            </a:r>
          </a:p>
        </p:txBody>
      </p:sp>
      <p:sp>
        <p:nvSpPr>
          <p:cNvPr id="85" name="Скругленный прямоугольник 84"/>
          <p:cNvSpPr/>
          <p:nvPr/>
        </p:nvSpPr>
        <p:spPr>
          <a:xfrm>
            <a:off x="3578298" y="1759683"/>
            <a:ext cx="2016224" cy="61217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TextBox 85"/>
          <p:cNvSpPr txBox="1"/>
          <p:nvPr/>
        </p:nvSpPr>
        <p:spPr>
          <a:xfrm>
            <a:off x="3500729" y="1764060"/>
            <a:ext cx="2171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Оцениваем свои возможности и ресурсы для решения проблемы/удовлетворения потребности целевой группы (человеческие, материальные)</a:t>
            </a: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 flipV="1">
            <a:off x="2808511" y="1634252"/>
            <a:ext cx="1442402" cy="2408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4240953" y="1563385"/>
            <a:ext cx="0" cy="70866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/>
          <p:nvPr/>
        </p:nvCxnSpPr>
        <p:spPr>
          <a:xfrm>
            <a:off x="2819357" y="1634250"/>
            <a:ext cx="0" cy="165813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 стрелкой 99"/>
          <p:cNvCxnSpPr/>
          <p:nvPr/>
        </p:nvCxnSpPr>
        <p:spPr>
          <a:xfrm>
            <a:off x="2536467" y="2696358"/>
            <a:ext cx="230898" cy="0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Скругленный прямоугольник 102"/>
          <p:cNvSpPr/>
          <p:nvPr/>
        </p:nvSpPr>
        <p:spPr>
          <a:xfrm>
            <a:off x="4320679" y="2520143"/>
            <a:ext cx="1080120" cy="36004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TextBox 103"/>
          <p:cNvSpPr txBox="1"/>
          <p:nvPr/>
        </p:nvSpPr>
        <p:spPr>
          <a:xfrm>
            <a:off x="4320679" y="2526008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Считаем общую стоимость проекта</a:t>
            </a:r>
          </a:p>
        </p:txBody>
      </p:sp>
      <p:cxnSp>
        <p:nvCxnSpPr>
          <p:cNvPr id="105" name="Прямая со стрелкой 104"/>
          <p:cNvCxnSpPr/>
          <p:nvPr/>
        </p:nvCxnSpPr>
        <p:spPr>
          <a:xfrm>
            <a:off x="4025226" y="2700164"/>
            <a:ext cx="230898" cy="0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/>
          <p:nvPr/>
        </p:nvCxnSpPr>
        <p:spPr>
          <a:xfrm flipH="1">
            <a:off x="1944415" y="2021204"/>
            <a:ext cx="293174" cy="0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3585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7626" y="466369"/>
            <a:ext cx="5126532" cy="298160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</a:rPr>
              <a:t>Как проверить жизнеспособность идеи проекта</a:t>
            </a:r>
            <a:r>
              <a:rPr lang="en-US" sz="1600" b="1" dirty="0">
                <a:solidFill>
                  <a:schemeClr val="accent4">
                    <a:lumMod val="50000"/>
                  </a:schemeClr>
                </a:solidFill>
              </a:rPr>
              <a:t>?</a:t>
            </a:r>
            <a:endParaRPr lang="ru-RU" sz="1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66510" y="1694984"/>
            <a:ext cx="998086" cy="267382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ПРОЕКТ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6273" y="1455057"/>
            <a:ext cx="5126532" cy="1129156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pPr marL="192881" indent="-192881"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400" dirty="0"/>
              <a:t>кому ещё это нужно;</a:t>
            </a:r>
          </a:p>
          <a:p>
            <a:pPr marL="192881" indent="-192881"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400" dirty="0"/>
              <a:t>что и как изменится, если идея будет реализована;</a:t>
            </a:r>
          </a:p>
          <a:p>
            <a:pPr marL="192881" indent="-192881"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400" dirty="0"/>
              <a:t>кого затронут эти изменения и как улучшится жизнь этих людей;</a:t>
            </a:r>
          </a:p>
          <a:p>
            <a:pPr marL="192881" indent="-192881"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400" dirty="0"/>
              <a:t>нужны людям эти изменения.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9554" y="899964"/>
            <a:ext cx="5126532" cy="267382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Ответьте себе на вопросы: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810" y="2047456"/>
            <a:ext cx="1458335" cy="109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744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9937" y="497369"/>
            <a:ext cx="5184934" cy="272164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Что такое проблема и как её описать</a:t>
            </a:r>
            <a:r>
              <a:rPr lang="en-US" sz="18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?</a:t>
            </a:r>
            <a:endParaRPr lang="ru-RU" sz="1800" b="1" dirty="0">
              <a:solidFill>
                <a:schemeClr val="accent4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9937" y="1007676"/>
            <a:ext cx="5184934" cy="204122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338"/>
              </a:spcBef>
              <a:buNone/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Проблема</a:t>
            </a:r>
            <a:r>
              <a:rPr lang="ru-RU" sz="1400" b="1" dirty="0">
                <a:cs typeface="Times New Roman" pitchFamily="18" charset="0"/>
              </a:rPr>
              <a:t> – это разница между желаемым и существующим положением дел для определённой целевой аудитории.</a:t>
            </a:r>
          </a:p>
          <a:p>
            <a:pPr marL="0" indent="0" algn="just">
              <a:spcBef>
                <a:spcPts val="338"/>
              </a:spcBef>
              <a:buNone/>
            </a:pPr>
            <a:endParaRPr lang="ru-RU" sz="1400" b="1" dirty="0">
              <a:cs typeface="Times New Roman" pitchFamily="18" charset="0"/>
            </a:endParaRPr>
          </a:p>
          <a:p>
            <a:pPr marL="0" indent="0" algn="just">
              <a:spcBef>
                <a:spcPts val="338"/>
              </a:spcBef>
              <a:buNone/>
            </a:pPr>
            <a:r>
              <a:rPr lang="ru-RU" sz="1400" b="1" dirty="0">
                <a:cs typeface="Times New Roman" pitchFamily="18" charset="0"/>
              </a:rPr>
              <a:t>Дальше возникают вопросы: </a:t>
            </a:r>
          </a:p>
          <a:p>
            <a:pPr marL="0" indent="0" algn="just">
              <a:spcBef>
                <a:spcPts val="338"/>
              </a:spcBef>
              <a:buNone/>
            </a:pPr>
            <a:endParaRPr lang="ru-RU" sz="1400" b="1" dirty="0">
              <a:cs typeface="Times New Roman" pitchFamily="18" charset="0"/>
            </a:endParaRPr>
          </a:p>
          <a:p>
            <a:pPr algn="just">
              <a:spcBef>
                <a:spcPts val="338"/>
              </a:spcBef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400" b="1" dirty="0">
                <a:cs typeface="Times New Roman" pitchFamily="18" charset="0"/>
              </a:rPr>
              <a:t>почему нас волнует этот вопрос;</a:t>
            </a:r>
          </a:p>
          <a:p>
            <a:pPr algn="just">
              <a:spcBef>
                <a:spcPts val="338"/>
              </a:spcBef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400" b="1" dirty="0">
                <a:cs typeface="Times New Roman" pitchFamily="18" charset="0"/>
              </a:rPr>
              <a:t>важно ли решение проблемы для кого-то ещё, для общества;</a:t>
            </a:r>
          </a:p>
          <a:p>
            <a:pPr algn="just">
              <a:spcBef>
                <a:spcPts val="338"/>
              </a:spcBef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400" b="1" dirty="0">
                <a:cs typeface="Times New Roman" pitchFamily="18" charset="0"/>
              </a:rPr>
              <a:t>насколько решение проблемы актуально.</a:t>
            </a:r>
            <a:endParaRPr lang="ru-RU" sz="1400" b="1" dirty="0">
              <a:latin typeface="Georgia" panose="02040502050405020303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9657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1988</TotalTime>
  <Words>2124</Words>
  <Application>Microsoft Office PowerPoint</Application>
  <PresentationFormat>Произвольный</PresentationFormat>
  <Paragraphs>368</Paragraphs>
  <Slides>44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5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Чем отличается проект от заявки?</vt:lpstr>
      <vt:lpstr>Проектный цикл</vt:lpstr>
      <vt:lpstr>Как разработать социальный проект</vt:lpstr>
      <vt:lpstr>Презентация PowerPoint</vt:lpstr>
      <vt:lpstr>Что такое проблема и как её описать?</vt:lpstr>
      <vt:lpstr>Целевая группа: как её определить</vt:lpstr>
      <vt:lpstr>Целевая группа: как её определить</vt:lpstr>
      <vt:lpstr>Описание проблемы и обоснование социальной значимости проекта</vt:lpstr>
      <vt:lpstr>Инструменты исследования проблемы</vt:lpstr>
      <vt:lpstr>Формирование ожидаемого результата</vt:lpstr>
      <vt:lpstr>Презентация PowerPoint</vt:lpstr>
      <vt:lpstr>Презентация PowerPoint</vt:lpstr>
      <vt:lpstr>Презентация PowerPoint</vt:lpstr>
      <vt:lpstr>Срок реализации проекта</vt:lpstr>
      <vt:lpstr>Презентация PowerPoint</vt:lpstr>
      <vt:lpstr>ЦЕЛЬ ПРОЕКТА</vt:lpstr>
      <vt:lpstr>Формулы постановки целей</vt:lpstr>
      <vt:lpstr>Формулы постановки целей</vt:lpstr>
      <vt:lpstr>Формулы постановки целей</vt:lpstr>
      <vt:lpstr>Формулы постановки целей</vt:lpstr>
      <vt:lpstr>ЗАДАЧИ ПРОЕКТА</vt:lpstr>
      <vt:lpstr>ЗАДАЧИ ПРОЕКТА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Характеристики мероприятий календарного плана:</vt:lpstr>
      <vt:lpstr>Учитываем риски при планировании мероприятий</vt:lpstr>
      <vt:lpstr>Презентация PowerPoint</vt:lpstr>
      <vt:lpstr>Презентация PowerPoint</vt:lpstr>
      <vt:lpstr>Презентация PowerPoint</vt:lpstr>
      <vt:lpstr>Бюджет (смета) проекта</vt:lpstr>
      <vt:lpstr>Презентация PowerPoint</vt:lpstr>
      <vt:lpstr>Презентация PowerPoint</vt:lpstr>
      <vt:lpstr>Как посчитать</vt:lpstr>
      <vt:lpstr>Партнёры проекта</vt:lpstr>
      <vt:lpstr>Что подтверждают письма поддержки: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 Моисеев</dc:creator>
  <cp:lastModifiedBy>Alexandr Batenkov</cp:lastModifiedBy>
  <cp:revision>138</cp:revision>
  <dcterms:created xsi:type="dcterms:W3CDTF">2018-02-17T08:21:38Z</dcterms:created>
  <dcterms:modified xsi:type="dcterms:W3CDTF">2022-04-06T18:54:52Z</dcterms:modified>
</cp:coreProperties>
</file>